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60" r:id="rId6"/>
    <p:sldId id="261" r:id="rId7"/>
    <p:sldId id="272" r:id="rId8"/>
    <p:sldId id="259" r:id="rId9"/>
    <p:sldId id="264" r:id="rId10"/>
    <p:sldId id="263" r:id="rId11"/>
    <p:sldId id="262" r:id="rId12"/>
    <p:sldId id="273" r:id="rId13"/>
    <p:sldId id="266" r:id="rId14"/>
    <p:sldId id="265" r:id="rId15"/>
    <p:sldId id="275" r:id="rId16"/>
    <p:sldId id="269" r:id="rId17"/>
    <p:sldId id="267" r:id="rId18"/>
    <p:sldId id="277" r:id="rId19"/>
    <p:sldId id="270" r:id="rId20"/>
    <p:sldId id="274" r:id="rId21"/>
    <p:sldId id="278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0556B5-AEA7-4342-ACEE-9608BD82DE05}" type="datetimeFigureOut">
              <a:rPr lang="hu-HU" smtClean="0"/>
              <a:pPr/>
              <a:t>2015.10.14.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81D6B2-58AF-4959-848B-20E9968E532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epa.oszk.hu/00000/00035/00086/2004-11-ta-Komenczi-Didaktik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hyperlink" Target="http://ilias.zskf.hu/login.php?target=&amp;soap_pw=&amp;ext_uid=&amp;cookies=nocookies&amp;client_id=zskf&amp;lang=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dentudas.hu/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sdt.sulinet.hu/Default.aspx?cid=e1e9c7e3-d6d0-4569-94aa-e717f80783c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hyperlink" Target="http://pim.hu/object.90867f8f-d45e-40f9-8a6b-fe0034f0db87.ivy" TargetMode="External"/><Relationship Id="rId3" Type="http://schemas.openxmlformats.org/officeDocument/2006/relationships/hyperlink" Target="http://www.youtube.com/" TargetMode="External"/><Relationship Id="rId7" Type="http://schemas.openxmlformats.org/officeDocument/2006/relationships/hyperlink" Target="http://videotorium.hu/" TargetMode="External"/><Relationship Id="rId12" Type="http://schemas.openxmlformats.org/officeDocument/2006/relationships/image" Target="../media/image50.png"/><Relationship Id="rId2" Type="http://schemas.openxmlformats.org/officeDocument/2006/relationships/hyperlink" Target="http://evolutionofweb.app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hyperlink" Target="http://www.mek.oszk.hu/" TargetMode="External"/><Relationship Id="rId5" Type="http://schemas.openxmlformats.org/officeDocument/2006/relationships/hyperlink" Target="http://www.fil.hu/uniworld/Bevezetes/assochu/assochu.htm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hyperlink" Target="http://www.ted.com/" TargetMode="External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ursera.org/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://www.ng.hu/foold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Kezd%C5%91lap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www.szepmuveszeti.hu/" TargetMode="Externa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hyperlink" Target="http://www.google.hu/" TargetMode="External"/><Relationship Id="rId7" Type="http://schemas.openxmlformats.org/officeDocument/2006/relationships/hyperlink" Target="http://ilias.zskf.hu/bbb/login.php" TargetMode="External"/><Relationship Id="rId12" Type="http://schemas.openxmlformats.org/officeDocument/2006/relationships/image" Target="../media/image61.jpeg"/><Relationship Id="rId2" Type="http://schemas.openxmlformats.org/officeDocument/2006/relationships/hyperlink" Target="http://csermelyblog.tehetsegpont.hu/" TargetMode="External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hyperlink" Target="http://sg.hu/" TargetMode="External"/><Relationship Id="rId5" Type="http://schemas.openxmlformats.org/officeDocument/2006/relationships/image" Target="../media/image57.png"/><Relationship Id="rId15" Type="http://schemas.openxmlformats.org/officeDocument/2006/relationships/image" Target="../media/image63.jpe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hyperlink" Target="http://www.facebook.com/" TargetMode="External"/><Relationship Id="rId14" Type="http://schemas.openxmlformats.org/officeDocument/2006/relationships/hyperlink" Target="http://tudomany.blog.h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21024" y="4038600"/>
            <a:ext cx="682297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Tanulni az internetet</a:t>
            </a:r>
            <a:br>
              <a:rPr lang="hu-HU" dirty="0" smtClean="0"/>
            </a:br>
            <a:r>
              <a:rPr lang="hu-HU" dirty="0" smtClean="0"/>
              <a:t>-  </a:t>
            </a:r>
            <a:br>
              <a:rPr lang="hu-HU" dirty="0" smtClean="0"/>
            </a:br>
            <a:r>
              <a:rPr lang="hu-HU" dirty="0" smtClean="0"/>
              <a:t>tanulni az interneten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Sulyok Tamás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3483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internet fontosabb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IP </a:t>
            </a:r>
            <a:r>
              <a:rPr lang="hu-HU" dirty="0" err="1" smtClean="0"/>
              <a:t>protok</a:t>
            </a:r>
            <a:endParaRPr lang="hu-HU" dirty="0" smtClean="0"/>
          </a:p>
          <a:p>
            <a:pPr lvl="1"/>
            <a:r>
              <a:rPr lang="hu-HU" dirty="0" smtClean="0"/>
              <a:t>255.255.255.255</a:t>
            </a:r>
          </a:p>
          <a:p>
            <a:r>
              <a:rPr lang="hu-HU" dirty="0" smtClean="0"/>
              <a:t>Domain címek (internet cím, webcím)</a:t>
            </a:r>
          </a:p>
          <a:p>
            <a:pPr lvl="1">
              <a:buNone/>
            </a:pPr>
            <a:r>
              <a:rPr lang="hu-HU" dirty="0" smtClean="0"/>
              <a:t>szöveges címek</a:t>
            </a:r>
          </a:p>
          <a:p>
            <a:pPr lvl="1"/>
            <a:r>
              <a:rPr lang="hu-HU" dirty="0" smtClean="0"/>
              <a:t>beszédes nevek (pl.: </a:t>
            </a:r>
            <a:r>
              <a:rPr lang="hu-HU" dirty="0" err="1" smtClean="0"/>
              <a:t>zskf</a:t>
            </a:r>
            <a:r>
              <a:rPr lang="hu-HU" dirty="0" smtClean="0"/>
              <a:t>, </a:t>
            </a:r>
            <a:r>
              <a:rPr lang="hu-HU" dirty="0" err="1" smtClean="0"/>
              <a:t>magyarorszag</a:t>
            </a:r>
            <a:r>
              <a:rPr lang="hu-HU" dirty="0" smtClean="0"/>
              <a:t>, </a:t>
            </a:r>
            <a:r>
              <a:rPr lang="hu-HU" dirty="0" err="1" smtClean="0"/>
              <a:t>mindentudas</a:t>
            </a:r>
            <a:r>
              <a:rPr lang="hu-HU" dirty="0" smtClean="0"/>
              <a:t>…) – vannak védettek</a:t>
            </a:r>
          </a:p>
          <a:p>
            <a:pPr lvl="1"/>
            <a:r>
              <a:rPr lang="hu-HU" dirty="0" smtClean="0"/>
              <a:t>.hu, .</a:t>
            </a:r>
            <a:r>
              <a:rPr lang="hu-HU" dirty="0" err="1" smtClean="0"/>
              <a:t>cz</a:t>
            </a:r>
            <a:r>
              <a:rPr lang="hu-HU" dirty="0" smtClean="0"/>
              <a:t>, .</a:t>
            </a:r>
            <a:r>
              <a:rPr lang="hu-HU" dirty="0" err="1" smtClean="0"/>
              <a:t>at</a:t>
            </a:r>
            <a:r>
              <a:rPr lang="hu-HU" dirty="0" smtClean="0"/>
              <a:t>, de…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com</a:t>
            </a:r>
            <a:r>
              <a:rPr lang="hu-HU" dirty="0" smtClean="0"/>
              <a:t>, .</a:t>
            </a:r>
            <a:r>
              <a:rPr lang="hu-HU" dirty="0" err="1" smtClean="0"/>
              <a:t>edu</a:t>
            </a:r>
            <a:r>
              <a:rPr lang="hu-HU" dirty="0" smtClean="0"/>
              <a:t>, .</a:t>
            </a:r>
            <a:r>
              <a:rPr lang="hu-HU" dirty="0" err="1" smtClean="0"/>
              <a:t>mil</a:t>
            </a:r>
            <a:r>
              <a:rPr lang="hu-HU" dirty="0" smtClean="0"/>
              <a:t>, .</a:t>
            </a:r>
            <a:r>
              <a:rPr lang="hu-HU" dirty="0" err="1" smtClean="0"/>
              <a:t>org</a:t>
            </a:r>
            <a:r>
              <a:rPr lang="hu-HU" dirty="0" smtClean="0"/>
              <a:t>, .</a:t>
            </a:r>
            <a:r>
              <a:rPr lang="hu-HU" dirty="0" err="1" smtClean="0"/>
              <a:t>gov</a:t>
            </a:r>
            <a:r>
              <a:rPr lang="hu-HU" dirty="0" smtClean="0"/>
              <a:t>,</a:t>
            </a:r>
          </a:p>
          <a:p>
            <a:r>
              <a:rPr lang="hu-HU" dirty="0" smtClean="0"/>
              <a:t>Szerkezete: </a:t>
            </a:r>
            <a:r>
              <a:rPr lang="hu-HU" dirty="0" err="1" smtClean="0"/>
              <a:t>www.zskf.hu</a:t>
            </a:r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internet fontosabb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WWW (World Wide Web) 1990 CERN Genf</a:t>
            </a:r>
          </a:p>
          <a:p>
            <a:pPr lvl="1"/>
            <a:r>
              <a:rPr lang="hu-HU" dirty="0" err="1" smtClean="0"/>
              <a:t>Hypertext</a:t>
            </a:r>
            <a:r>
              <a:rPr lang="hu-HU" dirty="0" smtClean="0"/>
              <a:t> </a:t>
            </a:r>
            <a:r>
              <a:rPr lang="hu-HU" dirty="0" err="1" smtClean="0"/>
              <a:t>Markup</a:t>
            </a:r>
            <a:r>
              <a:rPr lang="hu-HU" dirty="0" smtClean="0"/>
              <a:t> </a:t>
            </a:r>
            <a:r>
              <a:rPr lang="hu-HU" dirty="0" err="1" smtClean="0"/>
              <a:t>Langage</a:t>
            </a:r>
            <a:r>
              <a:rPr lang="hu-HU" dirty="0" smtClean="0"/>
              <a:t> (HTML)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Hálózati böngészők,</a:t>
            </a:r>
            <a:br>
              <a:rPr lang="hu-HU" dirty="0" smtClean="0"/>
            </a:br>
            <a:r>
              <a:rPr lang="hu-HU" dirty="0" smtClean="0"/>
              <a:t>grafikus felületek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926" y="3717032"/>
            <a:ext cx="348352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2600"/>
          <a:stretch>
            <a:fillRect/>
          </a:stretch>
        </p:blipFill>
        <p:spPr bwMode="auto">
          <a:xfrm>
            <a:off x="323528" y="2636912"/>
            <a:ext cx="2676525" cy="14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044" y="3419450"/>
            <a:ext cx="1827972" cy="13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internet problémái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Manuel </a:t>
            </a:r>
            <a:r>
              <a:rPr lang="hu-HU" dirty="0" err="1" smtClean="0"/>
              <a:t>Castells</a:t>
            </a:r>
            <a:r>
              <a:rPr lang="hu-HU" dirty="0" smtClean="0"/>
              <a:t> alapján</a:t>
            </a:r>
          </a:p>
          <a:p>
            <a:r>
              <a:rPr lang="hu-HU" dirty="0" smtClean="0"/>
              <a:t>Athén vagy Orwell?</a:t>
            </a:r>
          </a:p>
          <a:p>
            <a:pPr lvl="1"/>
            <a:r>
              <a:rPr lang="hu-HU" dirty="0" smtClean="0"/>
              <a:t>demokratikus vagy diktatórikus</a:t>
            </a:r>
          </a:p>
          <a:p>
            <a:r>
              <a:rPr lang="hu-HU" dirty="0" smtClean="0"/>
              <a:t>Mélyréteghez vezető kérdések:</a:t>
            </a:r>
          </a:p>
          <a:p>
            <a:pPr lvl="1"/>
            <a:r>
              <a:rPr lang="hu-HU" dirty="0" smtClean="0"/>
              <a:t>megfigyelhetőség</a:t>
            </a:r>
          </a:p>
          <a:p>
            <a:pPr lvl="1"/>
            <a:r>
              <a:rPr lang="hu-HU" dirty="0" smtClean="0"/>
              <a:t>hozzáférhetőség</a:t>
            </a:r>
          </a:p>
          <a:p>
            <a:pPr lvl="1"/>
            <a:r>
              <a:rPr lang="hu-HU" dirty="0" smtClean="0"/>
              <a:t>információs stressz</a:t>
            </a:r>
          </a:p>
          <a:p>
            <a:pPr lvl="1"/>
            <a:r>
              <a:rPr lang="hu-HU" dirty="0" err="1" smtClean="0"/>
              <a:t>technorealizmus</a:t>
            </a:r>
            <a:endParaRPr lang="hu-HU" dirty="0" smtClean="0"/>
          </a:p>
          <a:p>
            <a:pPr lvl="2"/>
            <a:r>
              <a:rPr lang="hu-HU" dirty="0" smtClean="0"/>
              <a:t>az információs nem tudás</a:t>
            </a:r>
          </a:p>
          <a:p>
            <a:pPr lvl="2"/>
            <a:r>
              <a:rPr lang="hu-HU" dirty="0" smtClean="0"/>
              <a:t>a technika csak lehetőség…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836712"/>
            <a:ext cx="2317998" cy="297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105" y="4005064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internet problémái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Manuel </a:t>
            </a:r>
            <a:r>
              <a:rPr lang="hu-HU" dirty="0" err="1" smtClean="0"/>
              <a:t>Castells</a:t>
            </a:r>
            <a:r>
              <a:rPr lang="hu-HU" dirty="0" smtClean="0"/>
              <a:t> alapján</a:t>
            </a:r>
          </a:p>
          <a:p>
            <a:r>
              <a:rPr lang="hu-HU" dirty="0" smtClean="0"/>
              <a:t>Az internet az ördög műve:</a:t>
            </a:r>
          </a:p>
          <a:p>
            <a:pPr lvl="1"/>
            <a:r>
              <a:rPr lang="hu-HU" dirty="0" smtClean="0"/>
              <a:t>megbízható,</a:t>
            </a:r>
          </a:p>
          <a:p>
            <a:pPr lvl="1"/>
            <a:r>
              <a:rPr lang="hu-HU" dirty="0" smtClean="0"/>
              <a:t>hiteles,</a:t>
            </a:r>
          </a:p>
          <a:p>
            <a:pPr lvl="1"/>
            <a:r>
              <a:rPr lang="hu-HU" dirty="0" smtClean="0"/>
              <a:t>elidegenít,</a:t>
            </a:r>
          </a:p>
          <a:p>
            <a:pPr lvl="1"/>
            <a:r>
              <a:rPr lang="hu-HU" dirty="0" smtClean="0"/>
              <a:t>agresszió,</a:t>
            </a:r>
          </a:p>
          <a:p>
            <a:pPr lvl="1"/>
            <a:r>
              <a:rPr lang="hu-HU" dirty="0" smtClean="0"/>
              <a:t>pornográf és pedofil,</a:t>
            </a:r>
          </a:p>
          <a:p>
            <a:pPr lvl="1"/>
            <a:r>
              <a:rPr lang="hu-HU" dirty="0" err="1" smtClean="0"/>
              <a:t>dataszmog</a:t>
            </a:r>
            <a:r>
              <a:rPr lang="hu-HU" dirty="0" smtClean="0"/>
              <a:t>.</a:t>
            </a:r>
          </a:p>
        </p:txBody>
      </p:sp>
      <p:pic>
        <p:nvPicPr>
          <p:cNvPr id="3075" name="Picture 3" descr="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268760"/>
            <a:ext cx="2743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:\munka\01. ZSKF\02. KMI\01. Tantárgyak\BA\BA_04_Felnpttkepzes_info_tars\Kepek\383351_274309169284146_100001151944606_745056_81153234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3048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használjuk?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hu-HU" dirty="0" smtClean="0"/>
              <a:t>Információszerzés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Munka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Szórakozás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Tájékozódás (keresés)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Tanulás…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26876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27687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140968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293096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Tanulni az interneten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03029"/>
            <a:ext cx="3771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elektronikus tanulás</a:t>
            </a:r>
            <a:endParaRPr lang="hu-HU" dirty="0"/>
          </a:p>
        </p:txBody>
      </p:sp>
      <p:pic>
        <p:nvPicPr>
          <p:cNvPr id="7" name="Picture 4" descr="D:\04. Irodalmak\Elektronikus_tanulas\tavoktatás\didaktika_elektromagna_elemei\2004-11-ta-Komenczi-Didaktika-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377" y="1628800"/>
            <a:ext cx="6709246" cy="509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6047454" y="5499809"/>
            <a:ext cx="1836914" cy="116955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hu-HU" sz="1400" i="1" dirty="0" err="1"/>
              <a:t>Komenczi</a:t>
            </a:r>
            <a:r>
              <a:rPr lang="hu-HU" sz="1400" i="1" dirty="0"/>
              <a:t> </a:t>
            </a:r>
            <a:r>
              <a:rPr lang="hu-HU" sz="1400" i="1" dirty="0" smtClean="0"/>
              <a:t>Bertalan: Didaktika </a:t>
            </a:r>
            <a:r>
              <a:rPr lang="hu-HU" sz="1400" i="1" dirty="0" err="1"/>
              <a:t>elektromagna</a:t>
            </a:r>
            <a:r>
              <a:rPr lang="hu-HU" sz="1400" i="1" dirty="0" smtClean="0"/>
              <a:t>?</a:t>
            </a:r>
            <a:br>
              <a:rPr lang="hu-HU" sz="1400" i="1" dirty="0" smtClean="0"/>
            </a:br>
            <a:r>
              <a:rPr lang="hu-HU" sz="1400" i="1" dirty="0" smtClean="0"/>
              <a:t>Az </a:t>
            </a:r>
            <a:r>
              <a:rPr lang="hu-HU" sz="1400" i="1" dirty="0" err="1"/>
              <a:t>e-learning</a:t>
            </a:r>
            <a:r>
              <a:rPr lang="hu-HU" sz="1400" i="1" dirty="0"/>
              <a:t> virtuális valóságai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Tanulást támogató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Tanulási keretrendszerek</a:t>
            </a:r>
          </a:p>
          <a:p>
            <a:pPr lvl="1"/>
            <a:r>
              <a:rPr lang="hu-HU" dirty="0" smtClean="0"/>
              <a:t>általában zártak (intézményi)</a:t>
            </a:r>
          </a:p>
          <a:p>
            <a:pPr lvl="1"/>
            <a:r>
              <a:rPr lang="hu-HU" dirty="0" smtClean="0"/>
              <a:t>tananyagokat közvetítenek</a:t>
            </a:r>
          </a:p>
          <a:p>
            <a:pPr lvl="1"/>
            <a:r>
              <a:rPr lang="hu-HU" dirty="0" smtClean="0"/>
              <a:t>kommunikációt segítik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formális 						informális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79" y="3933056"/>
            <a:ext cx="2286525" cy="16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77072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gyenes összekötő 7"/>
          <p:cNvCxnSpPr/>
          <p:nvPr/>
        </p:nvCxnSpPr>
        <p:spPr>
          <a:xfrm>
            <a:off x="2339752" y="5805264"/>
            <a:ext cx="4608512" cy="0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Internetes tanulási felületek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Szövegek:</a:t>
            </a:r>
          </a:p>
          <a:p>
            <a:endParaRPr lang="hu-HU" dirty="0" smtClean="0"/>
          </a:p>
          <a:p>
            <a:r>
              <a:rPr lang="hu-HU" dirty="0" smtClean="0"/>
              <a:t>Animáció:</a:t>
            </a:r>
          </a:p>
          <a:p>
            <a:pPr lvl="1"/>
            <a:r>
              <a:rPr lang="hu-HU" dirty="0" smtClean="0"/>
              <a:t>pl. </a:t>
            </a:r>
            <a:r>
              <a:rPr lang="hu-HU" dirty="0" smtClean="0">
                <a:hlinkClick r:id="rId2"/>
              </a:rPr>
              <a:t>a web fejlődése</a:t>
            </a: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r>
              <a:rPr lang="hu-HU" dirty="0" smtClean="0"/>
              <a:t>Videó anyagok: </a:t>
            </a:r>
          </a:p>
          <a:p>
            <a:pPr lvl="1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1433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60548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628800"/>
            <a:ext cx="571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941168"/>
            <a:ext cx="2695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514" y="5010869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2276872"/>
            <a:ext cx="1238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080" y="234888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tanulási felületek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828672" y="1600200"/>
            <a:ext cx="3599312" cy="4853136"/>
          </a:xfrm>
        </p:spPr>
        <p:txBody>
          <a:bodyPr/>
          <a:lstStyle/>
          <a:p>
            <a:r>
              <a:rPr lang="hu-HU" dirty="0" smtClean="0"/>
              <a:t>Lexikon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Múzeum</a:t>
            </a:r>
          </a:p>
          <a:p>
            <a:endParaRPr lang="hu-HU" dirty="0"/>
          </a:p>
        </p:txBody>
      </p:sp>
      <p:pic>
        <p:nvPicPr>
          <p:cNvPr id="1638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094" y="2492896"/>
            <a:ext cx="325821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4246" y="4365104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0353" y="2204863"/>
            <a:ext cx="1567431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data:image/jpeg;base64,/9j/4AAQSkZJRgABAQAAAQABAAD/2wCEAAkGBxISEhQQEBIUExQXGRQUFhcWFxUYFhgVFBQXFxQUFRUYHCggGBolHBQVITEhJSkrLi4uFx8zODMsNygtLisBCgoKDg0OGhAQGiwkHyQsLCwsLCwsLCwsLCwsLCwsLCwsLCwsLCwsLCwsLCwsLCwsLCwsLCwsLCw3NywsLCwsLP/AABEIAGEBdQMBIgACEQEDEQH/xAAcAAEAAgMBAQEAAAAAAAAAAAAABgcBBAUDAgj/xABBEAABAwICBQcICAYDAQAAAAABAAIDBBEGIQUSMUFRByJhcXKRsRMyNFJigZLRFBcjM0KhssEWU3OCosIkVOHS/8QAGAEBAAMBAAAAAAAAAAAAAAAAAAIDBAH/xAAlEQADAAICAgEFAQEBAAAAAAAAAQIDERIhMVFBBBMUIjJCgWH/2gAMAwEAAhEDEQA/ALxREQBERAEREAREQBERAEREAREQBERAEREAREQBERAEREAREQBERAEREAREQBERAEREAREQBERAEREAREQBERAEREAREQBFgrWrq6OFpfK8MaNpJt3cUBtIoBpLlJYDanhL/aedUdwzXKbykVV/uoLdUn/0rFiplbyyi1EUQ0NjPythLEWdLTrDuIupXFKHDWabhQctE5pPweiLxqKlkbS+Rwa0Zkk2AUN0pyiwMJbBG6XpPNZ37Silvwcq1PknF0uqrdylVV8ooAOBDz+esPBb9BylZ2ngt7UZv/ifmp/ash96CxUWhonS8NSzXheHDeN4PBw3LeJVbWizezKKNTY3omuLXSOuCQeadoWI8c0TiGiR1yQBzXbSbBS4V6Oc59kmRYC8aypbEx0r8mtBcd+Q6FEke6KL/wAeUP8AMd8LltaNxbSzyCKJ5Lzew1SNguVLhXojzn2d5FHarGlHG90b3uDmkg807QvIY8of5jvhKcX6HNeyTrF1qVmkYomeVle1jNt3ZbeHFRyblCowbAyP6Q3L3XRS34QdJfJL0WnBpCN0LZ76rC0Pu7KwIvmo5pDlBpIyQzWlI3tA1e8rilvwHSXkl90UA+syP/rv+Jq6FDygUjzZ+vF2hce8t2KTx2vgissv5Jei84pA5oc03BAIPEHYViWVrQXOIa0bSTYDrJUCw9UUS0hj+kjNmF0p9gc34jtXO+syP/rv+JqmsdP4IPJK+SfIolo/H9JIbPLoj7Y5vxBSiGZrgHMcHNOYIIIPUQouWvJJUn4PVFp6U0jHTxmaUkMFgSBfabDxXD/jyh/mO+ByKW/COOkvLJQi4uiMTU1S8xwuLnAFxBaRkCB4kLGl8UUtOdWSUa3qt5zh1gbOopp+ByWtnbRRnRGM6epmbBGJA52tbWAA5oJP5Arp6W03BTC88gbfY3a49TdpTi96CpNb2dNFBJ+UqAGzIZHDiS0LY0fyh0zzaRr4r7yAR7y1S+3Xo59yfZM0XH0jiWmgax75LtkuWFo1gQOkda0P48of5jvhKjxr0ddJfJJ0XO0PpmGqa58Di4NOqbi2drroLh1PZlERDoWFlYQGvpGsZDG6WQ2a0En5dapTEGnZauQvkNmjzGbmj59KmnKrpAhkVOD513u6m2AB95Pcq3WrDC1tmTPe3xMLboILlTjBGDmPYKmpbrXzYw7Les7j1Kdt0bCBqiKMDhqj5Lt5knpHIwNrZBtAaPuRkpyXMhjLnEBrRck9G1INHxsdrMFujcoXyn6Z1WNpWHN3Of2RsHvVPd1o0dRJFMV4jfWSbS2IeY3/AGPElcBZUzwPhIVA8vUA+TvZrdmvbaT0LU3MIyJO2QtLq+odEU7RqthjA4arfkozi3BcUkbpadojkaCbNya62drbiq1nTeidYGkVvovSUlPIJYXarhbqI4Ebwrow/pdtXA2VuR2OHquG0FUYQpnyYaQLJ3wE82RpIHtN/wDPBdzQmtjDbT0yK6UP20vbf4r50eftY+2z9QX1pT76Xtu8SvnR/wB7H22fqCs/z/wq/wBF/t2Ll4q9Dn7Dl1GrlYq9DqOw5YF5N78FHKR8nx/50XU/9JUcUi5PvToup/6St9/yzDH9I5+JPSp+27xXOa6xBXRxL6VP23eJXMSfCOV5Z0dN6YkqX68hyFg1u5oA3DivrDmjfpNRHDucbu7IBLvl71I8JYIFRGJ6hzmsdm1rfOI4k2yU00XhWmpn+Vha4PsRcuJyPQVVWWVuUWzip9srzGumjJIaaM6sEXMa0bCW5EnioyF7VzSJJAdus6/eV80sxY9rwAS0hwB2ZG+atlanoqp7rs3W6Bqi3XFPKW8Qxxy45DYtrC2g3VFU2J7XBredJcEENG7PibBTOg5R4CB5WN7DvtZzfdndSbRWl6ao50D2uNs9zrdIOaorJaXaL5xw30zdkkbGwuNmtaLncAAFTmKsSyVbyLlsIPMYN49Z3ElTvlLrTHSagNvKODT2RmfBVMmCP9MZq0+KMsaSbAEk7ALknoAXZZhStLdYU77bc7A/CTdemENLU9LI6WaNz3WAZaxtxOe9TL6yKb+VL/j81Zd2npIhEQ1tsrKaFzHFr2lrhtDgQR1gru4RxM+kkAJJhJs9vC/4m8CFtYy0/TVga6ON7ZGnabZtzFjY8Qoqpa5L9kQb41+rLd5QZA7R73NIIJiII2EF7bFVFdTn6aZNCOa43Mb2R/2iRpb+RA9ygqhhWk0TzPbTOhofSz6YyOjye9hjDvVu4Eu68rLRc4kkkkk5k9e03Xto+jfNI2KMXc42HzPQMz7lZmj+Tyma0eWL5Hb89VvuAz/NSu5hkYirRwdDxt0fSCue29RLzYWn8LSPOt0jPqtxUQrat8zzJK4vc7aT4DgFIeUSr1qowt8yFrWAbgbBx8QPcouExrrk/kW++K+Asqb4Jwcydgqam5YSdRgNtaxtdx226lMZ8HULmlvkGt6Wkg991Gsyl6JThprZTTpnFoYSdUEkC+QJ2kDcvO67mLcPmjlDQS6N2bHHbYbQekLhq2WmtorpafZZ/JT9xL/U/wBApyoPyUejy/1P9ApwsOT+2bcX8oyiIoFgWFlYsgKt5VgfpMR3eS/PXdf9lCSrS5T9FGSFk7RcxE63Ydt7iFVq24XuDDlWrL3w9K11NCW7NRo7hmuiqewli59J9m8F8RN7b2n2fkpr9YVFa5Ml+Gob/JZ7x1s0xknRJaypbGx0jzZrQST0BUXprSLqiZ8zvxHLoaPNHcu9izGL6oeSjBZFvv5zuvgOhRRXYsbntlGbJy6RvaG0c6omZC38RzPBu89yvGghYyNjI7ajQALZ5BVhohv0KifVuylm+zivtDd7l4YTxe+l+zkvJEc7b2neW/JRyS78EsbUeS315zyBrS52wAk9QGajA5QKK19Z4PDUN/yyUXxVjkztMNO0sYcnOPnEcBwCqWKm/BdWWUvJEKx4MjyNhc4jquu3gEE10VvaJ6tXPxUeU+5LdFEvfVOHNA1GniT5xHustVvjJkxrdEL0p99L23fqK+KE2lj7bP1BbeJKYx1MzDlZ7j7ibgrnBSXckX1R+hm7AuVis/8ADqOw5RnQfKDCImtqQ5r2gAlo1gbDbkubjDGrJ4jBTh1nec5wtkDsAWRY65Gt5J4kFUj5PvTov7v0lRxSzk1pS6sD7ZMaSffYD91qt/qzLH9I4uJfSp+27xK5zRmPcujiT0qftu8Vz49o6x4pPgPyX7o2INijaNga0dwWwvOl8xvZb4Bfb3AAk5AZ/NYWb14IFi/BDpZHVFLbWdm6MkC53lp2Z9Kg1ZoSpi+8gkb02uO8KZt5RS2d4czWg1rNt5wAyv03UipsaUMjbmYN4h4I/ax9y0KrleDO5x0/JTZXrSVT4niSNxa5puCF2MZ11PNUF9MAG2AcQNUOdncgdVlwVentdmdrT6J1jXSH0mhpJ7bXODuAcAWn8wVBlYUOhXyaGa0DngumaOI1ybe9t1Xihi1pr0Ty72n7OvoPDs9WHGENIaQDdwGZFwup9X9b6rPjC8ME4hFHKfKXMT7B1toI2OA37VZkeJ6Mt1hUR267HuOajeS5fRPHEOeyufq/rfVZ8YT+AK31WfGF3NPcoWrJq0ga9o2ucDYn2Rw6Vy/rFqvUi7j80TytbDWJGxVaFmpdGVDJtUF0kThYg5azQVBVZena2afRDpp2hrnuYQBlzfKt1T7wFWi7i20yOVJNaJdyYQh1ZrH8Mb3DrJa3wKtkqquSz0t/9J362K1VRn/svwfwUjjFpFdUA7dcn3EAj8iFx1N+VDRZbM2pA5rwGuPtN2d48FB1qxv9UzLkWqZduDZGuoqcttkxrT2m5O/O67SpfDOKZaO7QNeMm5Ydx4tO5SiflKbq8yB2t0uFr+5ZrxVvo0xmnXZnlYmbqQMy1tZzv7bD97Kt1vaY0pJUyGWU3JyA3ADYAtFaYnjOjPdKq2i0OSj0eX+p/oFOFB+Sn0eX+p/oFOFjyf2zXi/hGURFAsCIiA+JWBwLSAQciDsN9yqnFuDHwOMtO0viOdhm5nRbeFbKwQpxbl9ELhUuz88LCu+vwrRzEl8Dbne27T/iVzvq/ofUf8ZWj76+UZ/x6+CogpZhPB0lQ4STNLIRY55F/QBwVg0GFKOEgsgbcb3Xcf8AIrtBoULz7WkTjBrtsr/lBw9PJqSQjWjjbqiMbW23gb1XDgRkRY8Cv0PZcrSOHaWc3lhaTxFwe9q5jzcVpncmHk9oo1FbpwBQ+o8dT3futyjwdRRm7YASN7i53iVZ9+Sv8eit8MYVlq3BxBZECNZxyuN4ardoqNkLGxxjVa0WAWwxgAsAAOhZss927L4xqF0RHHGE/pQE0NhK0WtucOHWqtrKGSJxbKxzCOIsv0BZeU9Kx4s9jXD2gD4qcZnPRG8KrtH58CK8n4Zoybmnj7l9RYbpGm7aeO/Zv4qz8heiv8d+ymtF6GnqHBsUbj07GjpJKt3CuH20cWp5z3ZvdxPAdAXajia0Wa0AcALBfVlVeV0WxiUlGYjid9Kn5p89248VoRwuuOa7aNx4q/zA31W9wTyDPVb3BTWfrWiDwd72fNJ5jeoeAXLxZTTy0z46a2u7I52Or+IA8V2bJZUb72X660UBWUMsRLZY3MI4g+K1l+hJ6ZjxZ7WuHAgHxXNfhmjJuaePut4LQvqPaMz+n9Mo4AnIZqVYXwbLO5r5mmOEEE3yLhwaP3Vn0uhaeLOOGNp4hov3resuVnbWkSn6dJ7Z5xxBrQ1oAAFgOgblAMX4HLnOnpALnN0ezPeW/JWJZYsqZpy9ouqFS0fnyop3xktka5p4EELzX6AqaGKQWkja/tAFc84Xo9v0ePuWhfUezO/p37KRjYXGzQSeAzUzwngiSRzZappZHkQ0+c7gCNwVj0mioIvu4mN6mi/etuyhWdvwSnAl5IxygxWoJGtG+IAAbg9u4dAVReRd6ru4r9BuYDkRfrXz5Bnqt7goxl4rWiV4uT2VdyXRkVT7gj7J20H12K1F8tiaMwAOoL7Ubrk9k4jitGnpTR8c8boZRdrh777iDuIVQ4iwrPSuJ1S+Pc8Z5e1wKumyw5oORF0jI5OXjVH55WY2Fxs0Ek7hme5XnPh2kebup4yeq3gvaj0RTxZxQsYeIAv3q/8AIRT+O/ZTelMPywRRSSNIdJrc21yALWvbfnsXM8i71XdxX6CdG07QD1rHkGeq3uCis/tEn9P/AOkL5K2kQS3BH2m8W/CFN1hsYGwAdS+lRT5PZdM8VoIiLhIIiIAiIgMIsogMLKIgCwsogCwsogCIiAIiIAiIgCIiAIiIAiIgCIiAIiIAiIgCIiAIiIAiIgCIiAIiIAiIgCIiA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data:image/jpeg;base64,/9j/4AAQSkZJRgABAQAAAQABAAD/2wCEAAkGBxISEhQQEBIUExQXGRQUFhcWFxUYFhgVFBQXFxQUFRUYHCggGBolHBQVITEhJSkrLi4uFx8zODMsNygtLisBCgoKDg0OGhAQGiwkHyQsLCwsLCwsLCwsLCwsLCwsLCwsLCwsLCwsLCwsLCwsLCwsLCwsLCwsLCw3NywsLCwsLP/AABEIAGEBdQMBIgACEQEDEQH/xAAcAAEAAgMBAQEAAAAAAAAAAAAABgcBBAUDAgj/xABBEAABAwICBQcICAYDAQAAAAABAAIDBBEGIQUSMUFRByJhcXKRsRMyNFJigZLRFBcjM0KhssEWU3OCosIkVOHS/8QAGAEBAAMBAAAAAAAAAAAAAAAAAAIDBAH/xAAlEQADAAICAgEFAQEBAAAAAAAAAQIDERIhMVFBBBMUIjJCgWH/2gAMAwEAAhEDEQA/ALxREQBERAEREAREQBERAEREAREQBERAEREAREQBERAEREAREQBERAEREAREQBERAEREAREQBERAEREAREQBERAEREAREQBFgrWrq6OFpfK8MaNpJt3cUBtIoBpLlJYDanhL/aedUdwzXKbykVV/uoLdUn/0rFiplbyyi1EUQ0NjPythLEWdLTrDuIupXFKHDWabhQctE5pPweiLxqKlkbS+Rwa0Zkk2AUN0pyiwMJbBG6XpPNZ37Silvwcq1PknF0uqrdylVV8ooAOBDz+esPBb9BylZ2ngt7UZv/ifmp/ash96CxUWhonS8NSzXheHDeN4PBw3LeJVbWizezKKNTY3omuLXSOuCQeadoWI8c0TiGiR1yQBzXbSbBS4V6Oc59kmRYC8aypbEx0r8mtBcd+Q6FEke6KL/wAeUP8AMd8LltaNxbSzyCKJ5Lzew1SNguVLhXojzn2d5FHarGlHG90b3uDmkg807QvIY8of5jvhKcX6HNeyTrF1qVmkYomeVle1jNt3ZbeHFRyblCowbAyP6Q3L3XRS34QdJfJL0WnBpCN0LZ76rC0Pu7KwIvmo5pDlBpIyQzWlI3tA1e8rilvwHSXkl90UA+syP/rv+Jq6FDygUjzZ+vF2hce8t2KTx2vgissv5Jei84pA5oc03BAIPEHYViWVrQXOIa0bSTYDrJUCw9UUS0hj+kjNmF0p9gc34jtXO+syP/rv+JqmsdP4IPJK+SfIolo/H9JIbPLoj7Y5vxBSiGZrgHMcHNOYIIIPUQouWvJJUn4PVFp6U0jHTxmaUkMFgSBfabDxXD/jyh/mO+ByKW/COOkvLJQi4uiMTU1S8xwuLnAFxBaRkCB4kLGl8UUtOdWSUa3qt5zh1gbOopp+ByWtnbRRnRGM6epmbBGJA52tbWAA5oJP5Arp6W03BTC88gbfY3a49TdpTi96CpNb2dNFBJ+UqAGzIZHDiS0LY0fyh0zzaRr4r7yAR7y1S+3Xo59yfZM0XH0jiWmgax75LtkuWFo1gQOkda0P48of5jvhKjxr0ddJfJJ0XO0PpmGqa58Di4NOqbi2drroLh1PZlERDoWFlYQGvpGsZDG6WQ2a0En5dapTEGnZauQvkNmjzGbmj59KmnKrpAhkVOD513u6m2AB95Pcq3WrDC1tmTPe3xMLboILlTjBGDmPYKmpbrXzYw7Les7j1Kdt0bCBqiKMDhqj5Lt5knpHIwNrZBtAaPuRkpyXMhjLnEBrRck9G1INHxsdrMFujcoXyn6Z1WNpWHN3Of2RsHvVPd1o0dRJFMV4jfWSbS2IeY3/AGPElcBZUzwPhIVA8vUA+TvZrdmvbaT0LU3MIyJO2QtLq+odEU7RqthjA4arfkozi3BcUkbpadojkaCbNya62drbiq1nTeidYGkVvovSUlPIJYXarhbqI4Ebwrow/pdtXA2VuR2OHquG0FUYQpnyYaQLJ3wE82RpIHtN/wDPBdzQmtjDbT0yK6UP20vbf4r50eftY+2z9QX1pT76Xtu8SvnR/wB7H22fqCs/z/wq/wBF/t2Ll4q9Dn7Dl1GrlYq9DqOw5YF5N78FHKR8nx/50XU/9JUcUi5PvToup/6St9/yzDH9I5+JPSp+27xXOa6xBXRxL6VP23eJXMSfCOV5Z0dN6YkqX68hyFg1u5oA3DivrDmjfpNRHDucbu7IBLvl71I8JYIFRGJ6hzmsdm1rfOI4k2yU00XhWmpn+Vha4PsRcuJyPQVVWWVuUWzip9srzGumjJIaaM6sEXMa0bCW5EnioyF7VzSJJAdus6/eV80sxY9rwAS0hwB2ZG+atlanoqp7rs3W6Bqi3XFPKW8Qxxy45DYtrC2g3VFU2J7XBredJcEENG7PibBTOg5R4CB5WN7DvtZzfdndSbRWl6ao50D2uNs9zrdIOaorJaXaL5xw30zdkkbGwuNmtaLncAAFTmKsSyVbyLlsIPMYN49Z3ElTvlLrTHSagNvKODT2RmfBVMmCP9MZq0+KMsaSbAEk7ALknoAXZZhStLdYU77bc7A/CTdemENLU9LI6WaNz3WAZaxtxOe9TL6yKb+VL/j81Zd2npIhEQ1tsrKaFzHFr2lrhtDgQR1gru4RxM+kkAJJhJs9vC/4m8CFtYy0/TVga6ON7ZGnabZtzFjY8Qoqpa5L9kQb41+rLd5QZA7R73NIIJiII2EF7bFVFdTn6aZNCOa43Mb2R/2iRpb+RA9ygqhhWk0TzPbTOhofSz6YyOjye9hjDvVu4Eu68rLRc4kkkkk5k9e03Xto+jfNI2KMXc42HzPQMz7lZmj+Tyma0eWL5Hb89VvuAz/NSu5hkYirRwdDxt0fSCue29RLzYWn8LSPOt0jPqtxUQrat8zzJK4vc7aT4DgFIeUSr1qowt8yFrWAbgbBx8QPcouExrrk/kW++K+Asqb4Jwcydgqam5YSdRgNtaxtdx226lMZ8HULmlvkGt6Wkg991Gsyl6JThprZTTpnFoYSdUEkC+QJ2kDcvO67mLcPmjlDQS6N2bHHbYbQekLhq2WmtorpafZZ/JT9xL/U/wBApyoPyUejy/1P9ApwsOT+2bcX8oyiIoFgWFlYsgKt5VgfpMR3eS/PXdf9lCSrS5T9FGSFk7RcxE63Ydt7iFVq24XuDDlWrL3w9K11NCW7NRo7hmuiqewli59J9m8F8RN7b2n2fkpr9YVFa5Ml+Gob/JZ7x1s0xknRJaypbGx0jzZrQST0BUXprSLqiZ8zvxHLoaPNHcu9izGL6oeSjBZFvv5zuvgOhRRXYsbntlGbJy6RvaG0c6omZC38RzPBu89yvGghYyNjI7ajQALZ5BVhohv0KifVuylm+zivtDd7l4YTxe+l+zkvJEc7b2neW/JRyS78EsbUeS315zyBrS52wAk9QGajA5QKK19Z4PDUN/yyUXxVjkztMNO0sYcnOPnEcBwCqWKm/BdWWUvJEKx4MjyNhc4jquu3gEE10VvaJ6tXPxUeU+5LdFEvfVOHNA1GniT5xHustVvjJkxrdEL0p99L23fqK+KE2lj7bP1BbeJKYx1MzDlZ7j7ibgrnBSXckX1R+hm7AuVis/8ADqOw5RnQfKDCImtqQ5r2gAlo1gbDbkubjDGrJ4jBTh1nec5wtkDsAWRY65Gt5J4kFUj5PvTov7v0lRxSzk1pS6sD7ZMaSffYD91qt/qzLH9I4uJfSp+27xK5zRmPcujiT0qftu8Vz49o6x4pPgPyX7o2INijaNga0dwWwvOl8xvZb4Bfb3AAk5AZ/NYWb14IFi/BDpZHVFLbWdm6MkC53lp2Z9Kg1ZoSpi+8gkb02uO8KZt5RS2d4czWg1rNt5wAyv03UipsaUMjbmYN4h4I/ax9y0KrleDO5x0/JTZXrSVT4niSNxa5puCF2MZ11PNUF9MAG2AcQNUOdncgdVlwVentdmdrT6J1jXSH0mhpJ7bXODuAcAWn8wVBlYUOhXyaGa0DngumaOI1ybe9t1Xihi1pr0Ty72n7OvoPDs9WHGENIaQDdwGZFwup9X9b6rPjC8ME4hFHKfKXMT7B1toI2OA37VZkeJ6Mt1hUR267HuOajeS5fRPHEOeyufq/rfVZ8YT+AK31WfGF3NPcoWrJq0ga9o2ucDYn2Rw6Vy/rFqvUi7j80TytbDWJGxVaFmpdGVDJtUF0kThYg5azQVBVZena2afRDpp2hrnuYQBlzfKt1T7wFWi7i20yOVJNaJdyYQh1ZrH8Mb3DrJa3wKtkqquSz0t/9J362K1VRn/svwfwUjjFpFdUA7dcn3EAj8iFx1N+VDRZbM2pA5rwGuPtN2d48FB1qxv9UzLkWqZduDZGuoqcttkxrT2m5O/O67SpfDOKZaO7QNeMm5Ydx4tO5SiflKbq8yB2t0uFr+5ZrxVvo0xmnXZnlYmbqQMy1tZzv7bD97Kt1vaY0pJUyGWU3JyA3ADYAtFaYnjOjPdKq2i0OSj0eX+p/oFOFB+Sn0eX+p/oFOFjyf2zXi/hGURFAsCIiA+JWBwLSAQciDsN9yqnFuDHwOMtO0viOdhm5nRbeFbKwQpxbl9ELhUuz88LCu+vwrRzEl8Dbne27T/iVzvq/ofUf8ZWj76+UZ/x6+CogpZhPB0lQ4STNLIRY55F/QBwVg0GFKOEgsgbcb3Xcf8AIrtBoULz7WkTjBrtsr/lBw9PJqSQjWjjbqiMbW23gb1XDgRkRY8Cv0PZcrSOHaWc3lhaTxFwe9q5jzcVpncmHk9oo1FbpwBQ+o8dT3futyjwdRRm7YASN7i53iVZ9+Sv8eit8MYVlq3BxBZECNZxyuN4ardoqNkLGxxjVa0WAWwxgAsAAOhZss927L4xqF0RHHGE/pQE0NhK0WtucOHWqtrKGSJxbKxzCOIsv0BZeU9Kx4s9jXD2gD4qcZnPRG8KrtH58CK8n4Zoybmnj7l9RYbpGm7aeO/Zv4qz8heiv8d+ymtF6GnqHBsUbj07GjpJKt3CuH20cWp5z3ZvdxPAdAXajia0Wa0AcALBfVlVeV0WxiUlGYjid9Kn5p89248VoRwuuOa7aNx4q/zA31W9wTyDPVb3BTWfrWiDwd72fNJ5jeoeAXLxZTTy0z46a2u7I52Or+IA8V2bJZUb72X660UBWUMsRLZY3MI4g+K1l+hJ6ZjxZ7WuHAgHxXNfhmjJuaePut4LQvqPaMz+n9Mo4AnIZqVYXwbLO5r5mmOEEE3yLhwaP3Vn0uhaeLOOGNp4hov3resuVnbWkSn6dJ7Z5xxBrQ1oAAFgOgblAMX4HLnOnpALnN0ezPeW/JWJZYsqZpy9ouqFS0fnyop3xktka5p4EELzX6AqaGKQWkja/tAFc84Xo9v0ePuWhfUezO/p37KRjYXGzQSeAzUzwngiSRzZappZHkQ0+c7gCNwVj0mioIvu4mN6mi/etuyhWdvwSnAl5IxygxWoJGtG+IAAbg9u4dAVReRd6ru4r9BuYDkRfrXz5Bnqt7goxl4rWiV4uT2VdyXRkVT7gj7J20H12K1F8tiaMwAOoL7Ubrk9k4jitGnpTR8c8boZRdrh777iDuIVQ4iwrPSuJ1S+Pc8Z5e1wKumyw5oORF0jI5OXjVH55WY2Fxs0Ek7hme5XnPh2kebup4yeq3gvaj0RTxZxQsYeIAv3q/8AIRT+O/ZTelMPywRRSSNIdJrc21yALWvbfnsXM8i71XdxX6CdG07QD1rHkGeq3uCis/tEn9P/AOkL5K2kQS3BH2m8W/CFN1hsYGwAdS+lRT5PZdM8VoIiLhIIiIAiIgMIsogMLKIgCwsogCwsogCIiAIiIAiIgCIiAIiIAiIgCIiAIiIAiIgCIiAIiIAiIgCIiAIiIAiIgCIiAIiIAiIgCIiAIiIAiIgCIiAIiIAiIg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http://upload.wikimedia.org/wikipedia/commons/e/e5/Coursera_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69" y="5157192"/>
            <a:ext cx="35832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artalom helye 2"/>
          <p:cNvSpPr txBox="1">
            <a:spLocks/>
          </p:cNvSpPr>
          <p:nvPr/>
        </p:nvSpPr>
        <p:spPr>
          <a:xfrm>
            <a:off x="4427984" y="1675542"/>
            <a:ext cx="3599312" cy="4853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Magazinok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Internetes egyetem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Tanulni az internetet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33527"/>
            <a:ext cx="3149235" cy="20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5293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0912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44216" y="3655197"/>
            <a:ext cx="3347864" cy="114195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0" rIns="91440" bIns="7935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 dirty="0" smtClean="0">
                <a:ln>
                  <a:noFill/>
                </a:ln>
                <a:solidFill>
                  <a:srgbClr val="9D0000"/>
                </a:solidFill>
                <a:effectLst/>
                <a:latin typeface="Tahoma" pitchFamily="34" charset="0"/>
                <a:cs typeface="Tahoma" pitchFamily="34" charset="0"/>
                <a:hlinkClick r:id="rId2" tooltip="Címlap"/>
              </a:rPr>
              <a:t>  </a:t>
            </a:r>
            <a:r>
              <a:rPr kumimoji="0" lang="hu-HU" altLang="hu-HU" sz="6000" b="0" i="0" u="none" strike="noStrike" cap="none" normalizeH="0" baseline="0" dirty="0" smtClean="0">
                <a:ln>
                  <a:noFill/>
                </a:ln>
                <a:solidFill>
                  <a:srgbClr val="9D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hu-HU" altLang="hu-HU" sz="900" b="0" i="0" u="none" strike="noStrike" cap="none" normalizeH="0" baseline="0" dirty="0" smtClean="0">
                <a:ln>
                  <a:noFill/>
                </a:ln>
                <a:solidFill>
                  <a:srgbClr val="9D0000"/>
                </a:solidFill>
                <a:effectLst/>
                <a:latin typeface="Tahoma" pitchFamily="34" charset="0"/>
                <a:cs typeface="Tahoma" pitchFamily="34" charset="0"/>
              </a:rPr>
              <a:t>                    </a:t>
            </a:r>
            <a:r>
              <a:rPr kumimoji="0" lang="hu-HU" altLang="hu-HU" sz="1400" b="1" i="0" strike="noStrike" cap="none" normalizeH="0" baseline="0" dirty="0" smtClean="0">
                <a:ln>
                  <a:noFill/>
                </a:ln>
                <a:solidFill>
                  <a:srgbClr val="F5F3E6"/>
                </a:solidFill>
                <a:effectLst/>
                <a:latin typeface="Tahoma" pitchFamily="34" charset="0"/>
                <a:cs typeface="Tahoma" pitchFamily="34" charset="0"/>
                <a:hlinkClick r:id="rId2" tooltip="Címlap"/>
              </a:rPr>
              <a:t>Csermely Péter </a:t>
            </a:r>
            <a:r>
              <a:rPr kumimoji="0" lang="hu-HU" altLang="hu-HU" sz="1400" b="1" i="0" strike="noStrike" cap="none" normalizeH="0" baseline="0" dirty="0" err="1" smtClean="0">
                <a:ln>
                  <a:noFill/>
                </a:ln>
                <a:solidFill>
                  <a:srgbClr val="F5F3E6"/>
                </a:solidFill>
                <a:effectLst/>
                <a:latin typeface="Tahoma" pitchFamily="34" charset="0"/>
                <a:cs typeface="Tahoma" pitchFamily="34" charset="0"/>
                <a:hlinkClick r:id="rId2" tooltip="Címlap"/>
              </a:rPr>
              <a:t>blogja</a:t>
            </a:r>
            <a:endParaRPr kumimoji="0" lang="hu-HU" altLang="hu-HU" sz="1400" b="1" i="0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900" b="0" i="0" u="none" strike="noStrike" cap="none" normalizeH="0" baseline="0" dirty="0" smtClean="0">
              <a:ln>
                <a:noFill/>
              </a:ln>
              <a:solidFill>
                <a:srgbClr val="9D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tanulást segítő kommunikáció</a:t>
            </a:r>
            <a:endParaRPr lang="hu-HU" dirty="0"/>
          </a:p>
        </p:txBody>
      </p:sp>
      <p:pic>
        <p:nvPicPr>
          <p:cNvPr id="174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872" y="2088748"/>
            <a:ext cx="3314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2543" y="3178006"/>
            <a:ext cx="1187573" cy="219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208686"/>
            <a:ext cx="1164530" cy="11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2862" y="5557498"/>
            <a:ext cx="828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009" y="1906659"/>
            <a:ext cx="2865115" cy="107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fbcdn-profile-a.akamaihd.net/hprofile-ak-xap1/v/t1.0-1/p50x50/10629733_778984548827102_8109085364389799176_n.jpg?oh=c4c190cfb9beb7f821ea97d553cf07f9&amp;oe=54AAC678&amp;__gda__=1420761934_7d3d30fd98bd80616900ea8f05368747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0" y="3655197"/>
            <a:ext cx="1141954" cy="11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lubic.com/06837604-photo-logo-facebook-messenger-pour-androi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955393" cy="9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soportba foglalás 6"/>
          <p:cNvGrpSpPr/>
          <p:nvPr/>
        </p:nvGrpSpPr>
        <p:grpSpPr>
          <a:xfrm>
            <a:off x="395536" y="5288194"/>
            <a:ext cx="3811872" cy="1062661"/>
            <a:chOff x="2239318" y="3374451"/>
            <a:chExt cx="3811872" cy="1062661"/>
          </a:xfrm>
        </p:grpSpPr>
        <p:pic>
          <p:nvPicPr>
            <p:cNvPr id="1036" name="Picture 12" descr="http://m.cdn.blog.hu/tu/tudomany/skins/____IMG_3082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913060"/>
              <a:ext cx="3711438" cy="524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églalap 5"/>
            <p:cNvSpPr/>
            <p:nvPr/>
          </p:nvSpPr>
          <p:spPr>
            <a:xfrm>
              <a:off x="2239318" y="3374451"/>
              <a:ext cx="3510136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US" dirty="0" err="1">
                  <a:hlinkClick r:id="rId14"/>
                </a:rPr>
                <a:t>Tudomány</a:t>
              </a:r>
              <a:r>
                <a:rPr lang="en-US" dirty="0">
                  <a:hlinkClick r:id="rId14"/>
                </a:rPr>
                <a:t> / Science</a:t>
              </a:r>
              <a:endParaRPr lang="en-US" dirty="0"/>
            </a:p>
            <a:p>
              <a:pPr fontAlgn="t"/>
              <a:r>
                <a:rPr lang="en-US" sz="1100" dirty="0" err="1"/>
                <a:t>Tudomány</a:t>
              </a:r>
              <a:r>
                <a:rPr lang="en-US" sz="1100" dirty="0"/>
                <a:t> </a:t>
              </a:r>
              <a:r>
                <a:rPr lang="en-US" sz="1100" dirty="0" err="1"/>
                <a:t>gourmandoknak</a:t>
              </a:r>
              <a:r>
                <a:rPr lang="en-US" sz="1100" dirty="0"/>
                <a:t> / Science for gourmands</a:t>
              </a:r>
            </a:p>
          </p:txBody>
        </p:sp>
      </p:grpSp>
      <p:pic>
        <p:nvPicPr>
          <p:cNvPr id="1038" name="Picture 14" descr="Címla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04" y="3696246"/>
            <a:ext cx="858483" cy="10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553501" y="5188166"/>
            <a:ext cx="6463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108224" y="5719497"/>
            <a:ext cx="671979" cy="369332"/>
          </a:xfrm>
          <a:prstGeom prst="rect">
            <a:avLst/>
          </a:prstGeom>
          <a:solidFill>
            <a:srgbClr val="336699"/>
          </a:solidFill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</a:t>
            </a:r>
            <a:endParaRPr lang="hu-H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224734" y="1664115"/>
            <a:ext cx="9156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Kereső</a:t>
            </a:r>
            <a:endParaRPr lang="hu-H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251520" y="3469873"/>
            <a:ext cx="5184576" cy="292582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989856" y="1572271"/>
            <a:ext cx="3654152" cy="178472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5707788" y="1572270"/>
            <a:ext cx="3184692" cy="4953073"/>
          </a:xfrm>
          <a:prstGeom prst="roundRect">
            <a:avLst/>
          </a:prstGeom>
          <a:noFill/>
          <a:ln w="381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Köszönöm a figyelmet!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3030" y="3212976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1502" y="3293938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707904" y="5877272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sulyok@</a:t>
            </a:r>
            <a:r>
              <a:rPr lang="hu-HU" dirty="0" err="1" smtClean="0"/>
              <a:t>zskf.hu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internet: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hu-HU" b="1" i="1" dirty="0" smtClean="0">
                <a:solidFill>
                  <a:srgbClr val="C00000"/>
                </a:solidFill>
              </a:rPr>
              <a:t>Az Internet (</a:t>
            </a:r>
            <a:r>
              <a:rPr lang="hu-HU" b="1" i="1" dirty="0" err="1" smtClean="0">
                <a:solidFill>
                  <a:srgbClr val="C00000"/>
                </a:solidFill>
              </a:rPr>
              <a:t>Internetworking</a:t>
            </a:r>
            <a:r>
              <a:rPr lang="hu-HU" b="1" i="1" dirty="0" smtClean="0">
                <a:solidFill>
                  <a:srgbClr val="C00000"/>
                </a:solidFill>
              </a:rPr>
              <a:t> System) számítógépes hálózatok világhálózata (un. </a:t>
            </a:r>
            <a:r>
              <a:rPr lang="hu-HU" b="1" i="1" dirty="0" err="1" smtClean="0">
                <a:solidFill>
                  <a:srgbClr val="C00000"/>
                </a:solidFill>
              </a:rPr>
              <a:t>metahálózat</a:t>
            </a:r>
            <a:r>
              <a:rPr lang="hu-HU" b="1" i="1" dirty="0" smtClean="0">
                <a:solidFill>
                  <a:srgbClr val="C00000"/>
                </a:solidFill>
              </a:rPr>
              <a:t>), amely behálózza az egész Földet, összekapcsolva</a:t>
            </a:r>
          </a:p>
          <a:p>
            <a:pPr algn="ctr">
              <a:buNone/>
            </a:pPr>
            <a:endParaRPr lang="hu-HU" b="1" i="1" dirty="0" smtClean="0">
              <a:solidFill>
                <a:srgbClr val="C00000"/>
              </a:solidFill>
            </a:endParaRPr>
          </a:p>
          <a:p>
            <a:pPr lvl="1"/>
            <a:r>
              <a:rPr lang="hu-HU" dirty="0" smtClean="0"/>
              <a:t>kormányzati,</a:t>
            </a:r>
          </a:p>
          <a:p>
            <a:pPr lvl="1"/>
            <a:r>
              <a:rPr lang="hu-HU" dirty="0" smtClean="0"/>
              <a:t>katonai,</a:t>
            </a:r>
          </a:p>
          <a:p>
            <a:pPr lvl="1"/>
            <a:r>
              <a:rPr lang="hu-HU" dirty="0" smtClean="0"/>
              <a:t>kereskedelmi,</a:t>
            </a:r>
          </a:p>
          <a:p>
            <a:pPr lvl="1"/>
            <a:r>
              <a:rPr lang="hu-HU" dirty="0" smtClean="0"/>
              <a:t>üzleti,</a:t>
            </a:r>
          </a:p>
          <a:p>
            <a:pPr lvl="1"/>
            <a:r>
              <a:rPr lang="hu-HU" dirty="0" smtClean="0"/>
              <a:t>oktatási,</a:t>
            </a:r>
          </a:p>
          <a:p>
            <a:pPr lvl="1"/>
            <a:r>
              <a:rPr lang="hu-HU" dirty="0" smtClean="0"/>
              <a:t>kutatási, és</a:t>
            </a:r>
          </a:p>
          <a:p>
            <a:pPr lvl="1"/>
            <a:r>
              <a:rPr lang="hu-HU" dirty="0" smtClean="0"/>
              <a:t>egyéb (pl. nonprofit) intézményeket, valamint</a:t>
            </a:r>
          </a:p>
          <a:p>
            <a:pPr lvl="1"/>
            <a:r>
              <a:rPr lang="hu-HU" dirty="0" smtClean="0"/>
              <a:t>egyéni felhasználókat.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2088232" cy="192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internet kialakulása,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1957: a Szputnyik kilövése</a:t>
            </a:r>
          </a:p>
          <a:p>
            <a:pPr lvl="1"/>
            <a:r>
              <a:rPr lang="hu-HU" dirty="0" smtClean="0"/>
              <a:t>az ARPA (Advanced Research</a:t>
            </a:r>
            <a:br>
              <a:rPr lang="hu-HU" dirty="0" smtClean="0"/>
            </a:br>
            <a:r>
              <a:rPr lang="hu-HU" dirty="0" err="1" smtClean="0"/>
              <a:t>Projects</a:t>
            </a:r>
            <a:r>
              <a:rPr lang="hu-HU" dirty="0" smtClean="0"/>
              <a:t> </a:t>
            </a:r>
            <a:r>
              <a:rPr lang="hu-HU" dirty="0" err="1" smtClean="0"/>
              <a:t>Agency</a:t>
            </a:r>
            <a:r>
              <a:rPr lang="hu-HU" dirty="0" smtClean="0"/>
              <a:t>)</a:t>
            </a:r>
          </a:p>
          <a:p>
            <a:r>
              <a:rPr lang="hu-HU" dirty="0" smtClean="0"/>
              <a:t>1968: a tervezett hálózat</a:t>
            </a:r>
            <a:br>
              <a:rPr lang="hu-HU" dirty="0" smtClean="0"/>
            </a:br>
            <a:r>
              <a:rPr lang="hu-HU" dirty="0" smtClean="0"/>
              <a:t>bemutatása az ARPA számára</a:t>
            </a:r>
          </a:p>
          <a:p>
            <a:r>
              <a:rPr lang="hu-HU" dirty="0" smtClean="0"/>
              <a:t>1969: az  ARPANET létrehozása</a:t>
            </a:r>
          </a:p>
          <a:p>
            <a:pPr lvl="1"/>
            <a:r>
              <a:rPr lang="hu-HU" dirty="0" smtClean="0"/>
              <a:t>négy egyetem között</a:t>
            </a:r>
          </a:p>
          <a:p>
            <a:r>
              <a:rPr lang="hu-HU" dirty="0" smtClean="0"/>
              <a:t>1971: oktatási és kutatási</a:t>
            </a:r>
            <a:br>
              <a:rPr lang="hu-HU" dirty="0" smtClean="0"/>
            </a:br>
            <a:r>
              <a:rPr lang="hu-HU" dirty="0" smtClean="0"/>
              <a:t>intézmények kapcsolódása</a:t>
            </a:r>
          </a:p>
          <a:p>
            <a:pPr lvl="1"/>
            <a:r>
              <a:rPr lang="hu-HU" dirty="0" smtClean="0"/>
              <a:t>15 csomópont – 23 számítógép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642" y="1622301"/>
            <a:ext cx="1802686" cy="137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140968"/>
            <a:ext cx="2267744" cy="14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157" y="4653136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internet kialakulása,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1973: az első nemzetközi</a:t>
            </a:r>
            <a:br>
              <a:rPr lang="hu-HU" dirty="0" smtClean="0"/>
            </a:br>
            <a:r>
              <a:rPr lang="hu-HU" dirty="0" smtClean="0"/>
              <a:t>kapcsolat az </a:t>
            </a:r>
            <a:r>
              <a:rPr lang="hu-HU" dirty="0" err="1" smtClean="0"/>
              <a:t>ARPANET-hez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(Anglia és Norvégia)</a:t>
            </a:r>
          </a:p>
          <a:p>
            <a:pPr lvl="1"/>
            <a:r>
              <a:rPr lang="hu-HU" dirty="0" smtClean="0"/>
              <a:t>Az Internet kialakulása</a:t>
            </a:r>
          </a:p>
          <a:p>
            <a:r>
              <a:rPr lang="hu-HU" dirty="0" smtClean="0"/>
              <a:t>1982: összekapcsolódás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MILNET-tel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(Military Network;</a:t>
            </a:r>
            <a:br>
              <a:rPr lang="hu-HU" dirty="0" smtClean="0"/>
            </a:br>
            <a:r>
              <a:rPr lang="hu-HU" dirty="0" smtClean="0"/>
              <a:t>amerikai katonai hálózat)</a:t>
            </a:r>
          </a:p>
          <a:p>
            <a:r>
              <a:rPr lang="hu-HU" dirty="0" smtClean="0"/>
              <a:t>1990: az ARPANET megszűnik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457" y="410143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782" y="1700808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internet kialakulása,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992888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Az Internet további fejlődése</a:t>
            </a:r>
          </a:p>
          <a:p>
            <a:pPr>
              <a:buNone/>
            </a:pPr>
            <a:endParaRPr lang="hu-HU" dirty="0" smtClean="0"/>
          </a:p>
          <a:p>
            <a:pPr marL="3057525" lvl="1"/>
            <a:r>
              <a:rPr lang="hu-HU" dirty="0" smtClean="0"/>
              <a:t>1990-es évek a</a:t>
            </a:r>
            <a:br>
              <a:rPr lang="hu-HU" dirty="0" smtClean="0"/>
            </a:br>
            <a:r>
              <a:rPr lang="hu-HU" dirty="0" smtClean="0"/>
              <a:t>World Wide Web kialakulása</a:t>
            </a:r>
          </a:p>
          <a:p>
            <a:pPr marL="3057525" lvl="1"/>
            <a:r>
              <a:rPr lang="hu-HU" dirty="0" smtClean="0"/>
              <a:t>alkalmazások számának</a:t>
            </a:r>
            <a:br>
              <a:rPr lang="hu-HU" dirty="0" smtClean="0"/>
            </a:br>
            <a:r>
              <a:rPr lang="hu-HU" dirty="0" smtClean="0"/>
              <a:t>robbanásszerű növekedése</a:t>
            </a:r>
          </a:p>
          <a:p>
            <a:pPr lvl="1" algn="r"/>
            <a:endParaRPr lang="hu-HU" dirty="0" smtClean="0"/>
          </a:p>
          <a:p>
            <a:r>
              <a:rPr lang="hu-HU" dirty="0" smtClean="0"/>
              <a:t>1990-es évek vége</a:t>
            </a:r>
          </a:p>
          <a:p>
            <a:pPr lvl="1"/>
            <a:r>
              <a:rPr lang="hu-HU" dirty="0" smtClean="0"/>
              <a:t>további, dinamikus növekedés</a:t>
            </a:r>
          </a:p>
          <a:p>
            <a:pPr lvl="1"/>
            <a:r>
              <a:rPr lang="hu-HU" dirty="0" smtClean="0"/>
              <a:t>az Internet globalizálódása</a:t>
            </a:r>
          </a:p>
          <a:p>
            <a:pPr lvl="1"/>
            <a:r>
              <a:rPr lang="hu-HU" dirty="0" smtClean="0"/>
              <a:t>az Internet popularizálódása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476" b="19484"/>
          <a:stretch>
            <a:fillRect/>
          </a:stretch>
        </p:blipFill>
        <p:spPr bwMode="auto">
          <a:xfrm>
            <a:off x="6012160" y="1412776"/>
            <a:ext cx="24765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1927101" cy="19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internet jellemzői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3212976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internet fontosabb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Adatátviteli sebesség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 algn="ctr">
              <a:buNone/>
            </a:pPr>
            <a:r>
              <a:rPr lang="hu-HU" sz="1800" dirty="0" smtClean="0"/>
              <a:t>1970: 56 </a:t>
            </a:r>
            <a:r>
              <a:rPr lang="hu-HU" sz="1800" dirty="0" err="1" smtClean="0"/>
              <a:t>Kb</a:t>
            </a:r>
            <a:r>
              <a:rPr lang="hu-HU" sz="1800" dirty="0" smtClean="0"/>
              <a:t>/s,   -   1987: 1,5 </a:t>
            </a:r>
            <a:r>
              <a:rPr lang="hu-HU" sz="1800" dirty="0" err="1" smtClean="0"/>
              <a:t>Mb</a:t>
            </a:r>
            <a:r>
              <a:rPr lang="hu-HU" sz="1800" dirty="0" smtClean="0"/>
              <a:t>/s,   -   1992: 45 </a:t>
            </a:r>
            <a:r>
              <a:rPr lang="hu-HU" sz="1800" dirty="0" err="1" smtClean="0"/>
              <a:t>Mb</a:t>
            </a:r>
            <a:r>
              <a:rPr lang="hu-HU" sz="1800" dirty="0" smtClean="0"/>
              <a:t>/s,   -   1995: </a:t>
            </a:r>
            <a:r>
              <a:rPr lang="hu-HU" sz="1800" dirty="0" err="1" smtClean="0"/>
              <a:t>Gb</a:t>
            </a:r>
            <a:r>
              <a:rPr lang="hu-HU" sz="1800" dirty="0" smtClean="0"/>
              <a:t>/s  -  2000+: Tb/s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24944"/>
            <a:ext cx="1440160" cy="10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1254549" cy="16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73016"/>
            <a:ext cx="15330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772816"/>
            <a:ext cx="1539255" cy="102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492896"/>
            <a:ext cx="16175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erékszögű háromszög 13"/>
          <p:cNvSpPr/>
          <p:nvPr/>
        </p:nvSpPr>
        <p:spPr>
          <a:xfrm flipH="1">
            <a:off x="683568" y="2924944"/>
            <a:ext cx="7776864" cy="30243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zabadkézi sokszög 32"/>
          <p:cNvSpPr/>
          <p:nvPr/>
        </p:nvSpPr>
        <p:spPr>
          <a:xfrm>
            <a:off x="1115616" y="1484784"/>
            <a:ext cx="6552728" cy="4824536"/>
          </a:xfrm>
          <a:custGeom>
            <a:avLst/>
            <a:gdLst>
              <a:gd name="connsiteX0" fmla="*/ 2655604 w 5206074"/>
              <a:gd name="connsiteY0" fmla="*/ 2374490 h 4300072"/>
              <a:gd name="connsiteX1" fmla="*/ 2803088 w 5206074"/>
              <a:gd name="connsiteY1" fmla="*/ 2286000 h 4300072"/>
              <a:gd name="connsiteX2" fmla="*/ 3275037 w 5206074"/>
              <a:gd name="connsiteY2" fmla="*/ 2138516 h 4300072"/>
              <a:gd name="connsiteX3" fmla="*/ 3348779 w 5206074"/>
              <a:gd name="connsiteY3" fmla="*/ 2123768 h 4300072"/>
              <a:gd name="connsiteX4" fmla="*/ 3599501 w 5206074"/>
              <a:gd name="connsiteY4" fmla="*/ 2094271 h 4300072"/>
              <a:gd name="connsiteX5" fmla="*/ 3702740 w 5206074"/>
              <a:gd name="connsiteY5" fmla="*/ 2079523 h 4300072"/>
              <a:gd name="connsiteX6" fmla="*/ 3820727 w 5206074"/>
              <a:gd name="connsiteY6" fmla="*/ 2064774 h 4300072"/>
              <a:gd name="connsiteX7" fmla="*/ 3894469 w 5206074"/>
              <a:gd name="connsiteY7" fmla="*/ 2050026 h 4300072"/>
              <a:gd name="connsiteX8" fmla="*/ 3953463 w 5206074"/>
              <a:gd name="connsiteY8" fmla="*/ 2035278 h 4300072"/>
              <a:gd name="connsiteX9" fmla="*/ 4189437 w 5206074"/>
              <a:gd name="connsiteY9" fmla="*/ 2005781 h 4300072"/>
              <a:gd name="connsiteX10" fmla="*/ 4764624 w 5206074"/>
              <a:gd name="connsiteY10" fmla="*/ 2094271 h 4300072"/>
              <a:gd name="connsiteX11" fmla="*/ 4853114 w 5206074"/>
              <a:gd name="connsiteY11" fmla="*/ 2123768 h 4300072"/>
              <a:gd name="connsiteX12" fmla="*/ 4985850 w 5206074"/>
              <a:gd name="connsiteY12" fmla="*/ 2153265 h 4300072"/>
              <a:gd name="connsiteX13" fmla="*/ 5059592 w 5206074"/>
              <a:gd name="connsiteY13" fmla="*/ 2256503 h 4300072"/>
              <a:gd name="connsiteX14" fmla="*/ 5133334 w 5206074"/>
              <a:gd name="connsiteY14" fmla="*/ 2344994 h 4300072"/>
              <a:gd name="connsiteX15" fmla="*/ 5177579 w 5206074"/>
              <a:gd name="connsiteY15" fmla="*/ 2433484 h 4300072"/>
              <a:gd name="connsiteX16" fmla="*/ 5192327 w 5206074"/>
              <a:gd name="connsiteY16" fmla="*/ 2566219 h 4300072"/>
              <a:gd name="connsiteX17" fmla="*/ 5133334 w 5206074"/>
              <a:gd name="connsiteY17" fmla="*/ 3200400 h 4300072"/>
              <a:gd name="connsiteX18" fmla="*/ 5103837 w 5206074"/>
              <a:gd name="connsiteY18" fmla="*/ 3259394 h 4300072"/>
              <a:gd name="connsiteX19" fmla="*/ 5074340 w 5206074"/>
              <a:gd name="connsiteY19" fmla="*/ 3392129 h 4300072"/>
              <a:gd name="connsiteX20" fmla="*/ 5015346 w 5206074"/>
              <a:gd name="connsiteY20" fmla="*/ 3657600 h 4300072"/>
              <a:gd name="connsiteX21" fmla="*/ 4985850 w 5206074"/>
              <a:gd name="connsiteY21" fmla="*/ 3716594 h 4300072"/>
              <a:gd name="connsiteX22" fmla="*/ 4941604 w 5206074"/>
              <a:gd name="connsiteY22" fmla="*/ 3760839 h 4300072"/>
              <a:gd name="connsiteX23" fmla="*/ 4897359 w 5206074"/>
              <a:gd name="connsiteY23" fmla="*/ 3864078 h 4300072"/>
              <a:gd name="connsiteX24" fmla="*/ 4853114 w 5206074"/>
              <a:gd name="connsiteY24" fmla="*/ 3908323 h 4300072"/>
              <a:gd name="connsiteX25" fmla="*/ 4705630 w 5206074"/>
              <a:gd name="connsiteY25" fmla="*/ 4085303 h 4300072"/>
              <a:gd name="connsiteX26" fmla="*/ 4646637 w 5206074"/>
              <a:gd name="connsiteY26" fmla="*/ 4114800 h 4300072"/>
              <a:gd name="connsiteX27" fmla="*/ 4602392 w 5206074"/>
              <a:gd name="connsiteY27" fmla="*/ 4129549 h 4300072"/>
              <a:gd name="connsiteX28" fmla="*/ 4499153 w 5206074"/>
              <a:gd name="connsiteY28" fmla="*/ 4159045 h 4300072"/>
              <a:gd name="connsiteX29" fmla="*/ 4410663 w 5206074"/>
              <a:gd name="connsiteY29" fmla="*/ 4203290 h 4300072"/>
              <a:gd name="connsiteX30" fmla="*/ 4233682 w 5206074"/>
              <a:gd name="connsiteY30" fmla="*/ 4232787 h 4300072"/>
              <a:gd name="connsiteX31" fmla="*/ 3805979 w 5206074"/>
              <a:gd name="connsiteY31" fmla="*/ 4291781 h 4300072"/>
              <a:gd name="connsiteX32" fmla="*/ 2198404 w 5206074"/>
              <a:gd name="connsiteY32" fmla="*/ 4277032 h 4300072"/>
              <a:gd name="connsiteX33" fmla="*/ 2095166 w 5206074"/>
              <a:gd name="connsiteY33" fmla="*/ 4262284 h 4300072"/>
              <a:gd name="connsiteX34" fmla="*/ 1947682 w 5206074"/>
              <a:gd name="connsiteY34" fmla="*/ 4247536 h 4300072"/>
              <a:gd name="connsiteX35" fmla="*/ 1814946 w 5206074"/>
              <a:gd name="connsiteY35" fmla="*/ 4232787 h 4300072"/>
              <a:gd name="connsiteX36" fmla="*/ 1755953 w 5206074"/>
              <a:gd name="connsiteY36" fmla="*/ 4218039 h 4300072"/>
              <a:gd name="connsiteX37" fmla="*/ 1682211 w 5206074"/>
              <a:gd name="connsiteY37" fmla="*/ 4188542 h 4300072"/>
              <a:gd name="connsiteX38" fmla="*/ 1431488 w 5206074"/>
              <a:gd name="connsiteY38" fmla="*/ 4129549 h 4300072"/>
              <a:gd name="connsiteX39" fmla="*/ 1225011 w 5206074"/>
              <a:gd name="connsiteY39" fmla="*/ 4055807 h 4300072"/>
              <a:gd name="connsiteX40" fmla="*/ 1136521 w 5206074"/>
              <a:gd name="connsiteY40" fmla="*/ 4011561 h 4300072"/>
              <a:gd name="connsiteX41" fmla="*/ 694069 w 5206074"/>
              <a:gd name="connsiteY41" fmla="*/ 3760839 h 4300072"/>
              <a:gd name="connsiteX42" fmla="*/ 546585 w 5206074"/>
              <a:gd name="connsiteY42" fmla="*/ 3716594 h 4300072"/>
              <a:gd name="connsiteX43" fmla="*/ 502340 w 5206074"/>
              <a:gd name="connsiteY43" fmla="*/ 3687097 h 4300072"/>
              <a:gd name="connsiteX44" fmla="*/ 472843 w 5206074"/>
              <a:gd name="connsiteY44" fmla="*/ 3642852 h 4300072"/>
              <a:gd name="connsiteX45" fmla="*/ 413850 w 5206074"/>
              <a:gd name="connsiteY45" fmla="*/ 3524865 h 4300072"/>
              <a:gd name="connsiteX46" fmla="*/ 281114 w 5206074"/>
              <a:gd name="connsiteY46" fmla="*/ 3392129 h 4300072"/>
              <a:gd name="connsiteX47" fmla="*/ 236869 w 5206074"/>
              <a:gd name="connsiteY47" fmla="*/ 3333136 h 4300072"/>
              <a:gd name="connsiteX48" fmla="*/ 118882 w 5206074"/>
              <a:gd name="connsiteY48" fmla="*/ 3126658 h 4300072"/>
              <a:gd name="connsiteX49" fmla="*/ 74637 w 5206074"/>
              <a:gd name="connsiteY49" fmla="*/ 2993923 h 4300072"/>
              <a:gd name="connsiteX50" fmla="*/ 59888 w 5206074"/>
              <a:gd name="connsiteY50" fmla="*/ 2934929 h 4300072"/>
              <a:gd name="connsiteX51" fmla="*/ 30392 w 5206074"/>
              <a:gd name="connsiteY51" fmla="*/ 2802194 h 4300072"/>
              <a:gd name="connsiteX52" fmla="*/ 45140 w 5206074"/>
              <a:gd name="connsiteY52" fmla="*/ 2094271 h 4300072"/>
              <a:gd name="connsiteX53" fmla="*/ 104134 w 5206074"/>
              <a:gd name="connsiteY53" fmla="*/ 1843549 h 4300072"/>
              <a:gd name="connsiteX54" fmla="*/ 133630 w 5206074"/>
              <a:gd name="connsiteY54" fmla="*/ 1681316 h 4300072"/>
              <a:gd name="connsiteX55" fmla="*/ 207372 w 5206074"/>
              <a:gd name="connsiteY55" fmla="*/ 1504336 h 4300072"/>
              <a:gd name="connsiteX56" fmla="*/ 251617 w 5206074"/>
              <a:gd name="connsiteY56" fmla="*/ 1371600 h 4300072"/>
              <a:gd name="connsiteX57" fmla="*/ 281114 w 5206074"/>
              <a:gd name="connsiteY57" fmla="*/ 1179871 h 4300072"/>
              <a:gd name="connsiteX58" fmla="*/ 295863 w 5206074"/>
              <a:gd name="connsiteY58" fmla="*/ 1032387 h 4300072"/>
              <a:gd name="connsiteX59" fmla="*/ 369604 w 5206074"/>
              <a:gd name="connsiteY59" fmla="*/ 958645 h 4300072"/>
              <a:gd name="connsiteX60" fmla="*/ 590830 w 5206074"/>
              <a:gd name="connsiteY60" fmla="*/ 766916 h 4300072"/>
              <a:gd name="connsiteX61" fmla="*/ 812056 w 5206074"/>
              <a:gd name="connsiteY61" fmla="*/ 619432 h 4300072"/>
              <a:gd name="connsiteX62" fmla="*/ 944792 w 5206074"/>
              <a:gd name="connsiteY62" fmla="*/ 560439 h 4300072"/>
              <a:gd name="connsiteX63" fmla="*/ 989037 w 5206074"/>
              <a:gd name="connsiteY63" fmla="*/ 545690 h 4300072"/>
              <a:gd name="connsiteX64" fmla="*/ 1136521 w 5206074"/>
              <a:gd name="connsiteY64" fmla="*/ 457200 h 4300072"/>
              <a:gd name="connsiteX65" fmla="*/ 1608469 w 5206074"/>
              <a:gd name="connsiteY65" fmla="*/ 280219 h 4300072"/>
              <a:gd name="connsiteX66" fmla="*/ 1770701 w 5206074"/>
              <a:gd name="connsiteY66" fmla="*/ 250723 h 4300072"/>
              <a:gd name="connsiteX67" fmla="*/ 2065669 w 5206074"/>
              <a:gd name="connsiteY67" fmla="*/ 221226 h 4300072"/>
              <a:gd name="connsiteX68" fmla="*/ 2257398 w 5206074"/>
              <a:gd name="connsiteY68" fmla="*/ 176981 h 4300072"/>
              <a:gd name="connsiteX69" fmla="*/ 2463875 w 5206074"/>
              <a:gd name="connsiteY69" fmla="*/ 117987 h 4300072"/>
              <a:gd name="connsiteX70" fmla="*/ 2670353 w 5206074"/>
              <a:gd name="connsiteY70" fmla="*/ 88490 h 4300072"/>
              <a:gd name="connsiteX71" fmla="*/ 2847334 w 5206074"/>
              <a:gd name="connsiteY71" fmla="*/ 44245 h 4300072"/>
              <a:gd name="connsiteX72" fmla="*/ 3289785 w 5206074"/>
              <a:gd name="connsiteY72" fmla="*/ 0 h 4300072"/>
              <a:gd name="connsiteX73" fmla="*/ 4071450 w 5206074"/>
              <a:gd name="connsiteY73" fmla="*/ 14749 h 4300072"/>
              <a:gd name="connsiteX74" fmla="*/ 4218934 w 5206074"/>
              <a:gd name="connsiteY74" fmla="*/ 44245 h 4300072"/>
              <a:gd name="connsiteX75" fmla="*/ 4366417 w 5206074"/>
              <a:gd name="connsiteY75" fmla="*/ 44245 h 430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206074" h="4300072">
                <a:moveTo>
                  <a:pt x="2655604" y="2374490"/>
                </a:moveTo>
                <a:cubicBezTo>
                  <a:pt x="2704765" y="2344993"/>
                  <a:pt x="2749512" y="2306410"/>
                  <a:pt x="2803088" y="2286000"/>
                </a:cubicBezTo>
                <a:cubicBezTo>
                  <a:pt x="2957109" y="2227325"/>
                  <a:pt x="3117052" y="2185484"/>
                  <a:pt x="3275037" y="2138516"/>
                </a:cubicBezTo>
                <a:cubicBezTo>
                  <a:pt x="3299065" y="2131373"/>
                  <a:pt x="3324116" y="2128252"/>
                  <a:pt x="3348779" y="2123768"/>
                </a:cubicBezTo>
                <a:cubicBezTo>
                  <a:pt x="3490614" y="2097980"/>
                  <a:pt x="3407882" y="2115561"/>
                  <a:pt x="3599501" y="2094271"/>
                </a:cubicBezTo>
                <a:cubicBezTo>
                  <a:pt x="3634051" y="2090432"/>
                  <a:pt x="3668283" y="2084117"/>
                  <a:pt x="3702740" y="2079523"/>
                </a:cubicBezTo>
                <a:cubicBezTo>
                  <a:pt x="3742027" y="2074285"/>
                  <a:pt x="3781553" y="2070801"/>
                  <a:pt x="3820727" y="2064774"/>
                </a:cubicBezTo>
                <a:cubicBezTo>
                  <a:pt x="3845503" y="2060962"/>
                  <a:pt x="3869998" y="2055464"/>
                  <a:pt x="3894469" y="2050026"/>
                </a:cubicBezTo>
                <a:cubicBezTo>
                  <a:pt x="3914256" y="2045629"/>
                  <a:pt x="3933397" y="2038145"/>
                  <a:pt x="3953463" y="2035278"/>
                </a:cubicBezTo>
                <a:cubicBezTo>
                  <a:pt x="4449800" y="1964372"/>
                  <a:pt x="3859073" y="2060840"/>
                  <a:pt x="4189437" y="2005781"/>
                </a:cubicBezTo>
                <a:cubicBezTo>
                  <a:pt x="4596694" y="2079827"/>
                  <a:pt x="4404726" y="2051930"/>
                  <a:pt x="4764624" y="2094271"/>
                </a:cubicBezTo>
                <a:cubicBezTo>
                  <a:pt x="4794121" y="2104103"/>
                  <a:pt x="4823333" y="2114834"/>
                  <a:pt x="4853114" y="2123768"/>
                </a:cubicBezTo>
                <a:cubicBezTo>
                  <a:pt x="4894761" y="2136262"/>
                  <a:pt x="4943760" y="2144847"/>
                  <a:pt x="4985850" y="2153265"/>
                </a:cubicBezTo>
                <a:cubicBezTo>
                  <a:pt x="5010431" y="2187678"/>
                  <a:pt x="5033807" y="2222983"/>
                  <a:pt x="5059592" y="2256503"/>
                </a:cubicBezTo>
                <a:cubicBezTo>
                  <a:pt x="5083003" y="2286937"/>
                  <a:pt x="5112036" y="2313046"/>
                  <a:pt x="5133334" y="2344994"/>
                </a:cubicBezTo>
                <a:cubicBezTo>
                  <a:pt x="5151627" y="2372434"/>
                  <a:pt x="5162831" y="2403987"/>
                  <a:pt x="5177579" y="2433484"/>
                </a:cubicBezTo>
                <a:cubicBezTo>
                  <a:pt x="5182495" y="2477729"/>
                  <a:pt x="5193316" y="2521713"/>
                  <a:pt x="5192327" y="2566219"/>
                </a:cubicBezTo>
                <a:cubicBezTo>
                  <a:pt x="5187838" y="2768205"/>
                  <a:pt x="5206074" y="3000363"/>
                  <a:pt x="5133334" y="3200400"/>
                </a:cubicBezTo>
                <a:cubicBezTo>
                  <a:pt x="5125821" y="3221062"/>
                  <a:pt x="5113669" y="3239729"/>
                  <a:pt x="5103837" y="3259394"/>
                </a:cubicBezTo>
                <a:cubicBezTo>
                  <a:pt x="5094005" y="3303639"/>
                  <a:pt x="5083229" y="3347685"/>
                  <a:pt x="5074340" y="3392129"/>
                </a:cubicBezTo>
                <a:cubicBezTo>
                  <a:pt x="5047101" y="3528325"/>
                  <a:pt x="5071917" y="3476571"/>
                  <a:pt x="5015346" y="3657600"/>
                </a:cubicBezTo>
                <a:cubicBezTo>
                  <a:pt x="5008788" y="3678585"/>
                  <a:pt x="4998629" y="3698704"/>
                  <a:pt x="4985850" y="3716594"/>
                </a:cubicBezTo>
                <a:cubicBezTo>
                  <a:pt x="4973727" y="3733566"/>
                  <a:pt x="4956353" y="3746091"/>
                  <a:pt x="4941604" y="3760839"/>
                </a:cubicBezTo>
                <a:cubicBezTo>
                  <a:pt x="4929568" y="3796947"/>
                  <a:pt x="4920141" y="3832184"/>
                  <a:pt x="4897359" y="3864078"/>
                </a:cubicBezTo>
                <a:cubicBezTo>
                  <a:pt x="4885236" y="3881050"/>
                  <a:pt x="4865628" y="3891637"/>
                  <a:pt x="4853114" y="3908323"/>
                </a:cubicBezTo>
                <a:cubicBezTo>
                  <a:pt x="4799764" y="3979457"/>
                  <a:pt x="4802087" y="4037074"/>
                  <a:pt x="4705630" y="4085303"/>
                </a:cubicBezTo>
                <a:cubicBezTo>
                  <a:pt x="4685966" y="4095135"/>
                  <a:pt x="4666845" y="4106139"/>
                  <a:pt x="4646637" y="4114800"/>
                </a:cubicBezTo>
                <a:cubicBezTo>
                  <a:pt x="4632348" y="4120924"/>
                  <a:pt x="4617283" y="4125082"/>
                  <a:pt x="4602392" y="4129549"/>
                </a:cubicBezTo>
                <a:cubicBezTo>
                  <a:pt x="4568111" y="4139833"/>
                  <a:pt x="4532557" y="4146197"/>
                  <a:pt x="4499153" y="4159045"/>
                </a:cubicBezTo>
                <a:cubicBezTo>
                  <a:pt x="4468373" y="4170883"/>
                  <a:pt x="4441656" y="4192020"/>
                  <a:pt x="4410663" y="4203290"/>
                </a:cubicBezTo>
                <a:cubicBezTo>
                  <a:pt x="4382749" y="4213441"/>
                  <a:pt x="4250914" y="4230325"/>
                  <a:pt x="4233682" y="4232787"/>
                </a:cubicBezTo>
                <a:cubicBezTo>
                  <a:pt x="4031825" y="4300072"/>
                  <a:pt x="4096292" y="4291781"/>
                  <a:pt x="3805979" y="4291781"/>
                </a:cubicBezTo>
                <a:lnTo>
                  <a:pt x="2198404" y="4277032"/>
                </a:lnTo>
                <a:cubicBezTo>
                  <a:pt x="2163991" y="4272116"/>
                  <a:pt x="2129690" y="4266346"/>
                  <a:pt x="2095166" y="4262284"/>
                </a:cubicBezTo>
                <a:cubicBezTo>
                  <a:pt x="2046098" y="4256511"/>
                  <a:pt x="1996817" y="4252708"/>
                  <a:pt x="1947682" y="4247536"/>
                </a:cubicBezTo>
                <a:lnTo>
                  <a:pt x="1814946" y="4232787"/>
                </a:lnTo>
                <a:cubicBezTo>
                  <a:pt x="1795282" y="4227871"/>
                  <a:pt x="1775182" y="4224449"/>
                  <a:pt x="1755953" y="4218039"/>
                </a:cubicBezTo>
                <a:cubicBezTo>
                  <a:pt x="1730837" y="4209667"/>
                  <a:pt x="1707667" y="4195815"/>
                  <a:pt x="1682211" y="4188542"/>
                </a:cubicBezTo>
                <a:cubicBezTo>
                  <a:pt x="1624454" y="4172040"/>
                  <a:pt x="1490987" y="4150549"/>
                  <a:pt x="1431488" y="4129549"/>
                </a:cubicBezTo>
                <a:cubicBezTo>
                  <a:pt x="1182724" y="4041750"/>
                  <a:pt x="1394443" y="4089692"/>
                  <a:pt x="1225011" y="4055807"/>
                </a:cubicBezTo>
                <a:cubicBezTo>
                  <a:pt x="1195514" y="4041058"/>
                  <a:pt x="1164262" y="4029394"/>
                  <a:pt x="1136521" y="4011561"/>
                </a:cubicBezTo>
                <a:cubicBezTo>
                  <a:pt x="971319" y="3905359"/>
                  <a:pt x="940698" y="3810167"/>
                  <a:pt x="694069" y="3760839"/>
                </a:cubicBezTo>
                <a:cubicBezTo>
                  <a:pt x="624991" y="3747023"/>
                  <a:pt x="611259" y="3748931"/>
                  <a:pt x="546585" y="3716594"/>
                </a:cubicBezTo>
                <a:cubicBezTo>
                  <a:pt x="530731" y="3708667"/>
                  <a:pt x="517088" y="3696929"/>
                  <a:pt x="502340" y="3687097"/>
                </a:cubicBezTo>
                <a:cubicBezTo>
                  <a:pt x="492508" y="3672349"/>
                  <a:pt x="481331" y="3658413"/>
                  <a:pt x="472843" y="3642852"/>
                </a:cubicBezTo>
                <a:cubicBezTo>
                  <a:pt x="451787" y="3604250"/>
                  <a:pt x="440560" y="3559794"/>
                  <a:pt x="413850" y="3524865"/>
                </a:cubicBezTo>
                <a:cubicBezTo>
                  <a:pt x="375840" y="3475160"/>
                  <a:pt x="325359" y="3436374"/>
                  <a:pt x="281114" y="3392129"/>
                </a:cubicBezTo>
                <a:cubicBezTo>
                  <a:pt x="263733" y="3374748"/>
                  <a:pt x="251617" y="3352800"/>
                  <a:pt x="236869" y="3333136"/>
                </a:cubicBezTo>
                <a:cubicBezTo>
                  <a:pt x="198858" y="3181086"/>
                  <a:pt x="259529" y="3393886"/>
                  <a:pt x="118882" y="3126658"/>
                </a:cubicBezTo>
                <a:cubicBezTo>
                  <a:pt x="97160" y="3085387"/>
                  <a:pt x="88353" y="3038499"/>
                  <a:pt x="74637" y="2993923"/>
                </a:cubicBezTo>
                <a:cubicBezTo>
                  <a:pt x="68676" y="2974549"/>
                  <a:pt x="64446" y="2954680"/>
                  <a:pt x="59888" y="2934929"/>
                </a:cubicBezTo>
                <a:cubicBezTo>
                  <a:pt x="49696" y="2890765"/>
                  <a:pt x="40224" y="2846439"/>
                  <a:pt x="30392" y="2802194"/>
                </a:cubicBezTo>
                <a:cubicBezTo>
                  <a:pt x="14159" y="2493770"/>
                  <a:pt x="0" y="2440345"/>
                  <a:pt x="45140" y="2094271"/>
                </a:cubicBezTo>
                <a:cubicBezTo>
                  <a:pt x="56245" y="2009136"/>
                  <a:pt x="86145" y="1927500"/>
                  <a:pt x="104134" y="1843549"/>
                </a:cubicBezTo>
                <a:cubicBezTo>
                  <a:pt x="115651" y="1789805"/>
                  <a:pt x="117627" y="1733899"/>
                  <a:pt x="133630" y="1681316"/>
                </a:cubicBezTo>
                <a:cubicBezTo>
                  <a:pt x="152238" y="1620175"/>
                  <a:pt x="184621" y="1564059"/>
                  <a:pt x="207372" y="1504336"/>
                </a:cubicBezTo>
                <a:cubicBezTo>
                  <a:pt x="223975" y="1460753"/>
                  <a:pt x="236869" y="1415845"/>
                  <a:pt x="251617" y="1371600"/>
                </a:cubicBezTo>
                <a:cubicBezTo>
                  <a:pt x="261449" y="1307690"/>
                  <a:pt x="272751" y="1243989"/>
                  <a:pt x="281114" y="1179871"/>
                </a:cubicBezTo>
                <a:cubicBezTo>
                  <a:pt x="287504" y="1130879"/>
                  <a:pt x="277514" y="1078260"/>
                  <a:pt x="295863" y="1032387"/>
                </a:cubicBezTo>
                <a:cubicBezTo>
                  <a:pt x="308773" y="1000111"/>
                  <a:pt x="343766" y="981900"/>
                  <a:pt x="369604" y="958645"/>
                </a:cubicBezTo>
                <a:cubicBezTo>
                  <a:pt x="442136" y="893366"/>
                  <a:pt x="509637" y="821045"/>
                  <a:pt x="590830" y="766916"/>
                </a:cubicBezTo>
                <a:cubicBezTo>
                  <a:pt x="664572" y="717755"/>
                  <a:pt x="735502" y="664088"/>
                  <a:pt x="812056" y="619432"/>
                </a:cubicBezTo>
                <a:cubicBezTo>
                  <a:pt x="853879" y="595035"/>
                  <a:pt x="900098" y="579061"/>
                  <a:pt x="944792" y="560439"/>
                </a:cubicBezTo>
                <a:cubicBezTo>
                  <a:pt x="959142" y="554460"/>
                  <a:pt x="975349" y="553060"/>
                  <a:pt x="989037" y="545690"/>
                </a:cubicBezTo>
                <a:cubicBezTo>
                  <a:pt x="1039516" y="518509"/>
                  <a:pt x="1086743" y="485644"/>
                  <a:pt x="1136521" y="457200"/>
                </a:cubicBezTo>
                <a:cubicBezTo>
                  <a:pt x="1262117" y="385431"/>
                  <a:pt x="1601184" y="281544"/>
                  <a:pt x="1608469" y="280219"/>
                </a:cubicBezTo>
                <a:cubicBezTo>
                  <a:pt x="1662546" y="270387"/>
                  <a:pt x="1716345" y="258876"/>
                  <a:pt x="1770701" y="250723"/>
                </a:cubicBezTo>
                <a:cubicBezTo>
                  <a:pt x="1834550" y="241146"/>
                  <a:pt x="2008954" y="226382"/>
                  <a:pt x="2065669" y="221226"/>
                </a:cubicBezTo>
                <a:cubicBezTo>
                  <a:pt x="2129579" y="206478"/>
                  <a:pt x="2193908" y="193441"/>
                  <a:pt x="2257398" y="176981"/>
                </a:cubicBezTo>
                <a:cubicBezTo>
                  <a:pt x="2326687" y="159017"/>
                  <a:pt x="2393884" y="132985"/>
                  <a:pt x="2463875" y="117987"/>
                </a:cubicBezTo>
                <a:cubicBezTo>
                  <a:pt x="2531856" y="103419"/>
                  <a:pt x="2602056" y="101499"/>
                  <a:pt x="2670353" y="88490"/>
                </a:cubicBezTo>
                <a:cubicBezTo>
                  <a:pt x="2932954" y="38471"/>
                  <a:pt x="2643761" y="75564"/>
                  <a:pt x="2847334" y="44245"/>
                </a:cubicBezTo>
                <a:cubicBezTo>
                  <a:pt x="2969600" y="25435"/>
                  <a:pt x="3209395" y="7308"/>
                  <a:pt x="3289785" y="0"/>
                </a:cubicBezTo>
                <a:cubicBezTo>
                  <a:pt x="3550340" y="4916"/>
                  <a:pt x="3811144" y="2354"/>
                  <a:pt x="4071450" y="14749"/>
                </a:cubicBezTo>
                <a:cubicBezTo>
                  <a:pt x="4121528" y="17134"/>
                  <a:pt x="4168799" y="44245"/>
                  <a:pt x="4218934" y="44245"/>
                </a:cubicBezTo>
                <a:lnTo>
                  <a:pt x="4366417" y="44245"/>
                </a:lnTo>
              </a:path>
            </a:pathLst>
          </a:cu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internet fontosabb jellemzői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2090478" cy="155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C254"/>
              </a:clrFrom>
              <a:clrTo>
                <a:srgbClr val="FEC2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06896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441" y="47971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273824"/>
            <a:ext cx="22631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90872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797152"/>
            <a:ext cx="2219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5024"/>
            <a:ext cx="2867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églalap 33"/>
          <p:cNvSpPr/>
          <p:nvPr/>
        </p:nvSpPr>
        <p:spPr>
          <a:xfrm>
            <a:off x="4932040" y="2175247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i="1" dirty="0" smtClean="0"/>
              <a:t>Az átviteli hálózat eszközei</a:t>
            </a:r>
            <a:endParaRPr lang="hu-HU" sz="2400" b="1" i="1" dirty="0"/>
          </a:p>
        </p:txBody>
      </p:sp>
      <p:sp>
        <p:nvSpPr>
          <p:cNvPr id="35" name="Téglalap 34"/>
          <p:cNvSpPr/>
          <p:nvPr/>
        </p:nvSpPr>
        <p:spPr>
          <a:xfrm>
            <a:off x="6635552" y="1196752"/>
            <a:ext cx="76944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u-HU" sz="6000" dirty="0" smtClean="0">
                <a:solidFill>
                  <a:srgbClr val="C00000"/>
                </a:solidFill>
              </a:rPr>
              <a:t>…</a:t>
            </a:r>
            <a:endParaRPr lang="hu-H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1582</TotalTime>
  <Words>360</Words>
  <Application>Microsoft Office PowerPoint</Application>
  <PresentationFormat>Diavetítés a képernyőre (4:3 oldalarány)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Tahoma</vt:lpstr>
      <vt:lpstr>Tw Cen MT</vt:lpstr>
      <vt:lpstr>Wingdings</vt:lpstr>
      <vt:lpstr>Wingdings 2</vt:lpstr>
      <vt:lpstr>Medián</vt:lpstr>
      <vt:lpstr>Tanulni az internetet -   tanulni az interneten</vt:lpstr>
      <vt:lpstr>Tanulni az internetet</vt:lpstr>
      <vt:lpstr>Az internet:</vt:lpstr>
      <vt:lpstr>Az internet kialakulása, fejlődése</vt:lpstr>
      <vt:lpstr>Az internet kialakulása, fejlődése</vt:lpstr>
      <vt:lpstr>Az internet kialakulása, fejlődése</vt:lpstr>
      <vt:lpstr>Az internet jellemzői</vt:lpstr>
      <vt:lpstr>Az internet fontosabb jellemzői</vt:lpstr>
      <vt:lpstr>Az internet fontosabb jellemzői</vt:lpstr>
      <vt:lpstr>Az internet fontosabb jellemzői</vt:lpstr>
      <vt:lpstr>Az internet fontosabb jellemzői</vt:lpstr>
      <vt:lpstr>Az internet problémái</vt:lpstr>
      <vt:lpstr>Az internet problémái</vt:lpstr>
      <vt:lpstr>Mire használjuk?</vt:lpstr>
      <vt:lpstr>Tanulni az interneten</vt:lpstr>
      <vt:lpstr>Az elektronikus tanulás</vt:lpstr>
      <vt:lpstr>Tanulást támogató rendszerek</vt:lpstr>
      <vt:lpstr>Internetes tanulási felületek</vt:lpstr>
      <vt:lpstr>Internetes tanulási felületek</vt:lpstr>
      <vt:lpstr>A tanulást segítő kommunikáció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Tanulni az internetet, tanulni az interneten</dc:title>
  <dc:creator>Sulyok Tamás</dc:creator>
  <cp:lastModifiedBy>népművelő</cp:lastModifiedBy>
  <cp:revision>89</cp:revision>
  <dcterms:created xsi:type="dcterms:W3CDTF">2012-04-16T19:11:30Z</dcterms:created>
  <dcterms:modified xsi:type="dcterms:W3CDTF">2015-10-14T14:36:03Z</dcterms:modified>
</cp:coreProperties>
</file>